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7" r:id="rId2"/>
    <p:sldMasterId id="2147483700" r:id="rId3"/>
    <p:sldMasterId id="2147483713" r:id="rId4"/>
    <p:sldMasterId id="2147483726" r:id="rId5"/>
    <p:sldMasterId id="2147483765" r:id="rId6"/>
    <p:sldMasterId id="2147483778" r:id="rId7"/>
    <p:sldMasterId id="2147483791" r:id="rId8"/>
  </p:sldMasterIdLst>
  <p:notesMasterIdLst>
    <p:notesMasterId r:id="rId40"/>
  </p:notesMasterIdLst>
  <p:sldIdLst>
    <p:sldId id="295" r:id="rId9"/>
    <p:sldId id="421" r:id="rId10"/>
    <p:sldId id="423" r:id="rId11"/>
    <p:sldId id="425" r:id="rId12"/>
    <p:sldId id="379" r:id="rId13"/>
    <p:sldId id="380" r:id="rId14"/>
    <p:sldId id="381" r:id="rId15"/>
    <p:sldId id="428" r:id="rId16"/>
    <p:sldId id="382" r:id="rId17"/>
    <p:sldId id="426" r:id="rId18"/>
    <p:sldId id="427" r:id="rId19"/>
    <p:sldId id="384" r:id="rId20"/>
    <p:sldId id="383" r:id="rId21"/>
    <p:sldId id="385" r:id="rId22"/>
    <p:sldId id="386" r:id="rId23"/>
    <p:sldId id="366" r:id="rId24"/>
    <p:sldId id="390" r:id="rId25"/>
    <p:sldId id="420" r:id="rId26"/>
    <p:sldId id="429" r:id="rId27"/>
    <p:sldId id="448" r:id="rId28"/>
    <p:sldId id="449" r:id="rId29"/>
    <p:sldId id="435" r:id="rId30"/>
    <p:sldId id="436" r:id="rId31"/>
    <p:sldId id="443" r:id="rId32"/>
    <p:sldId id="444" r:id="rId33"/>
    <p:sldId id="409" r:id="rId34"/>
    <p:sldId id="410" r:id="rId35"/>
    <p:sldId id="414" r:id="rId36"/>
    <p:sldId id="309" r:id="rId37"/>
    <p:sldId id="450" r:id="rId38"/>
    <p:sldId id="451" r:id="rId39"/>
  </p:sldIdLst>
  <p:sldSz cx="12192000" cy="6858000"/>
  <p:notesSz cx="7099300" cy="10234613"/>
  <p:embeddedFontLst>
    <p:embeddedFont>
      <p:font typeface="Lucida Sans Unicode" panose="020B0602030504020204" pitchFamily="34" charset="0"/>
      <p:regular r:id="rId41"/>
    </p:embeddedFont>
    <p:embeddedFont>
      <p:font typeface="Calibri" panose="020F0502020204030204" pitchFamily="34" charset="0"/>
      <p:regular r:id="rId42"/>
      <p:bold r:id="rId43"/>
      <p:italic r:id="rId44"/>
      <p:boldItalic r:id="rId45"/>
    </p:embeddedFont>
    <p:embeddedFont>
      <p:font typeface="Arial Unicode MS" panose="020B0604020202020204" charset="0"/>
      <p:regular r:id="rId46"/>
    </p:embeddedFont>
    <p:embeddedFont>
      <p:font typeface="MS Mincho" panose="020B0604020202020204" charset="-128"/>
      <p:regular r:id="rId47"/>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50021"/>
    <a:srgbClr val="CC0000"/>
    <a:srgbClr val="0033CC"/>
    <a:srgbClr val="000066"/>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47" autoAdjust="0"/>
    <p:restoredTop sz="96416" autoAdjust="0"/>
  </p:normalViewPr>
  <p:slideViewPr>
    <p:cSldViewPr>
      <p:cViewPr varScale="1">
        <p:scale>
          <a:sx n="89" d="100"/>
          <a:sy n="89" d="100"/>
        </p:scale>
        <p:origin x="114" y="84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4" d="100"/>
          <a:sy n="54" d="100"/>
        </p:scale>
        <p:origin x="2100" y="7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4.fntdata"/><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3.fntdata"/><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a:latin typeface="Arial" pitchFamily="34" charset="0"/>
              </a:defRPr>
            </a:lvl1pPr>
          </a:lstStyle>
          <a:p>
            <a:pPr>
              <a:defRPr/>
            </a:pPr>
            <a:endParaRPr lang="en-US"/>
          </a:p>
        </p:txBody>
      </p:sp>
      <p:sp>
        <p:nvSpPr>
          <p:cNvPr id="409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pitchFamily="34" charset="0"/>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a:latin typeface="Arial" pitchFamily="34" charset="0"/>
              </a:defRPr>
            </a:lvl1pPr>
          </a:lstStyle>
          <a:p>
            <a:pPr>
              <a:defRPr/>
            </a:pPr>
            <a:endParaRPr lang="en-US"/>
          </a:p>
        </p:txBody>
      </p:sp>
      <p:sp>
        <p:nvSpPr>
          <p:cNvPr id="410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a:lvl1pPr>
          </a:lstStyle>
          <a:p>
            <a:pPr>
              <a:defRPr/>
            </a:pPr>
            <a:fld id="{9A8A9551-A3D2-48EF-83C8-EE81D70F6408}" type="slidenum">
              <a:rPr lang="en-US" altLang="ru-RU"/>
              <a:pPr>
                <a:defRPr/>
              </a:pPr>
              <a:t>‹#›</a:t>
            </a:fld>
            <a:endParaRPr lang="en-US" alt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1F79A3F-11A3-4E46-9158-C8E56FB730E6}" type="slidenum">
              <a:rPr lang="ru-RU" altLang="ru-RU" sz="1300" smtClean="0"/>
              <a:pPr>
                <a:spcBef>
                  <a:spcPct val="0"/>
                </a:spcBef>
              </a:pPr>
              <a:t>1</a:t>
            </a:fld>
            <a:endParaRPr lang="ru-RU" altLang="ru-RU" sz="1300" smtClean="0"/>
          </a:p>
        </p:txBody>
      </p:sp>
      <p:sp>
        <p:nvSpPr>
          <p:cNvPr id="4099" name="Rectangle 2"/>
          <p:cNvSpPr>
            <a:spLocks noGrp="1" noRot="1" noChangeAspect="1" noChangeArrowheads="1" noTextEdit="1"/>
          </p:cNvSpPr>
          <p:nvPr>
            <p:ph type="sldImg"/>
          </p:nvPr>
        </p:nvSpPr>
        <p:spPr>
          <a:xfrm>
            <a:off x="139700" y="768350"/>
            <a:ext cx="6819900" cy="3836988"/>
          </a:xfrm>
          <a:ln/>
        </p:spPr>
      </p:sp>
      <p:sp>
        <p:nvSpPr>
          <p:cNvPr id="4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69938" indent="-295275">
              <a:spcBef>
                <a:spcPct val="30000"/>
              </a:spcBef>
              <a:defRPr sz="1200">
                <a:solidFill>
                  <a:schemeClr val="tx1"/>
                </a:solidFill>
                <a:latin typeface="Arial" panose="020B0604020202020204" pitchFamily="34" charset="0"/>
              </a:defRPr>
            </a:lvl2pPr>
            <a:lvl3pPr marL="1184275" indent="-236538">
              <a:spcBef>
                <a:spcPct val="30000"/>
              </a:spcBef>
              <a:defRPr sz="1200">
                <a:solidFill>
                  <a:schemeClr val="tx1"/>
                </a:solidFill>
                <a:latin typeface="Arial" panose="020B0604020202020204" pitchFamily="34" charset="0"/>
              </a:defRPr>
            </a:lvl3pPr>
            <a:lvl4pPr marL="1657350" indent="-236538">
              <a:spcBef>
                <a:spcPct val="30000"/>
              </a:spcBef>
              <a:defRPr sz="1200">
                <a:solidFill>
                  <a:schemeClr val="tx1"/>
                </a:solidFill>
                <a:latin typeface="Arial" panose="020B0604020202020204" pitchFamily="34" charset="0"/>
              </a:defRPr>
            </a:lvl4pPr>
            <a:lvl5pPr marL="2132013" indent="-236538">
              <a:spcBef>
                <a:spcPct val="30000"/>
              </a:spcBef>
              <a:defRPr sz="1200">
                <a:solidFill>
                  <a:schemeClr val="tx1"/>
                </a:solidFill>
                <a:latin typeface="Arial" panose="020B0604020202020204" pitchFamily="34" charset="0"/>
              </a:defRPr>
            </a:lvl5pPr>
            <a:lvl6pPr marL="2589213" indent="-236538" eaLnBrk="0" fontAlgn="base" hangingPunct="0">
              <a:spcBef>
                <a:spcPct val="30000"/>
              </a:spcBef>
              <a:spcAft>
                <a:spcPct val="0"/>
              </a:spcAft>
              <a:defRPr sz="1200">
                <a:solidFill>
                  <a:schemeClr val="tx1"/>
                </a:solidFill>
                <a:latin typeface="Arial" panose="020B0604020202020204" pitchFamily="34" charset="0"/>
              </a:defRPr>
            </a:lvl6pPr>
            <a:lvl7pPr marL="3046413" indent="-236538" eaLnBrk="0" fontAlgn="base" hangingPunct="0">
              <a:spcBef>
                <a:spcPct val="30000"/>
              </a:spcBef>
              <a:spcAft>
                <a:spcPct val="0"/>
              </a:spcAft>
              <a:defRPr sz="1200">
                <a:solidFill>
                  <a:schemeClr val="tx1"/>
                </a:solidFill>
                <a:latin typeface="Arial" panose="020B0604020202020204" pitchFamily="34" charset="0"/>
              </a:defRPr>
            </a:lvl7pPr>
            <a:lvl8pPr marL="3503613" indent="-236538" eaLnBrk="0" fontAlgn="base" hangingPunct="0">
              <a:spcBef>
                <a:spcPct val="30000"/>
              </a:spcBef>
              <a:spcAft>
                <a:spcPct val="0"/>
              </a:spcAft>
              <a:defRPr sz="1200">
                <a:solidFill>
                  <a:schemeClr val="tx1"/>
                </a:solidFill>
                <a:latin typeface="Arial" panose="020B0604020202020204" pitchFamily="34" charset="0"/>
              </a:defRPr>
            </a:lvl8pPr>
            <a:lvl9pPr marL="3960813" indent="-236538"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CA9F01-0641-4F4C-8BE1-FFCAF1B1900B}" type="slidenum">
              <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20483" name="Rectangle 2"/>
          <p:cNvSpPr>
            <a:spLocks noGrp="1" noRot="1" noChangeAspect="1" noChangeArrowheads="1" noTextEdit="1"/>
          </p:cNvSpPr>
          <p:nvPr>
            <p:ph type="sldImg"/>
          </p:nvPr>
        </p:nvSpPr>
        <p:spPr>
          <a:xfrm>
            <a:off x="139700" y="768350"/>
            <a:ext cx="6819900" cy="3836988"/>
          </a:xfrm>
          <a:ln/>
        </p:spPr>
      </p:sp>
      <p:sp>
        <p:nvSpPr>
          <p:cNvPr id="20484" name="Rectangle 3"/>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smtClean="0"/>
          </a:p>
        </p:txBody>
      </p:sp>
    </p:spTree>
    <p:extLst>
      <p:ext uri="{BB962C8B-B14F-4D97-AF65-F5344CB8AC3E}">
        <p14:creationId xmlns:p14="http://schemas.microsoft.com/office/powerpoint/2010/main" val="1870269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29A471-2192-44C1-A406-42E176C04BBE}"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3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64515" name="Rectangle 2"/>
          <p:cNvSpPr>
            <a:spLocks noGrp="1" noRot="1" noChangeAspect="1" noChangeArrowheads="1" noTextEdit="1"/>
          </p:cNvSpPr>
          <p:nvPr>
            <p:ph type="sldImg"/>
          </p:nvPr>
        </p:nvSpPr>
        <p:spPr>
          <a:xfrm>
            <a:off x="139700" y="768350"/>
            <a:ext cx="6819900" cy="3836988"/>
          </a:xfrm>
          <a:ln/>
        </p:spPr>
      </p:sp>
      <p:sp>
        <p:nvSpPr>
          <p:cNvPr id="64516" name="Rectangle 3"/>
          <p:cNvSpPr>
            <a:spLocks noGrp="1" noChangeArrowheads="1"/>
          </p:cNvSpPr>
          <p:nvPr>
            <p:ph type="body" idx="1"/>
          </p:nvPr>
        </p:nvSpPr>
        <p:spPr>
          <a:xfrm>
            <a:off x="901085" y="4722192"/>
            <a:ext cx="4958993" cy="4473900"/>
          </a:xfrm>
          <a:noFill/>
          <a:ln/>
        </p:spPr>
        <p:txBody>
          <a:bodyPr/>
          <a:lstStyle/>
          <a:p>
            <a:pPr eaLnBrk="1" hangingPunct="1"/>
            <a:r>
              <a:rPr lang="ru-RU" dirty="0" smtClean="0">
                <a:latin typeface="Arial" charset="0"/>
              </a:rPr>
              <a:t>Данная</a:t>
            </a:r>
            <a:r>
              <a:rPr lang="ru-RU" baseline="0" dirty="0" smtClean="0">
                <a:latin typeface="Arial" charset="0"/>
              </a:rPr>
              <a:t> архитектура также может быть объяснена на основе обнаружения мозгом причинных связей и неподвижных точек.</a:t>
            </a:r>
          </a:p>
          <a:p>
            <a:pPr eaLnBrk="1" hangingPunct="1"/>
            <a:r>
              <a:rPr lang="ru-RU" baseline="0" dirty="0" smtClean="0">
                <a:latin typeface="Arial" charset="0"/>
              </a:rPr>
              <a:t>Ещё в работах П.К.Анохина было обнаружено, что … </a:t>
            </a:r>
            <a:endParaRPr lang="ru-RU" dirty="0" smtClean="0">
              <a:latin typeface="Arial" charset="0"/>
            </a:endParaRPr>
          </a:p>
        </p:txBody>
      </p:sp>
      <p:sp>
        <p:nvSpPr>
          <p:cNvPr id="5" name="Нижний колонтитул 4"/>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027218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Образ слайда 1"/>
          <p:cNvSpPr>
            <a:spLocks noGrp="1" noRot="1" noChangeAspect="1" noTextEdit="1"/>
          </p:cNvSpPr>
          <p:nvPr>
            <p:ph type="sldImg"/>
          </p:nvPr>
        </p:nvSpPr>
        <p:spPr>
          <a:xfrm>
            <a:off x="139700" y="768350"/>
            <a:ext cx="6819900" cy="3836988"/>
          </a:xfrm>
          <a:ln/>
        </p:spPr>
      </p:sp>
      <p:sp>
        <p:nvSpPr>
          <p:cNvPr id="82947"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ltLang="ru-RU" smtClean="0"/>
              <a:t>Рассмотрим как после некоторой формализации принципов целеполагания и предсказания, </a:t>
            </a:r>
          </a:p>
          <a:p>
            <a:r>
              <a:rPr lang="ru-RU" altLang="ru-RU" smtClean="0"/>
              <a:t>сформулированных в Теории Функциональных Систем можно формально представить основную схему работы функциональных систем.</a:t>
            </a:r>
          </a:p>
        </p:txBody>
      </p:sp>
      <p:sp>
        <p:nvSpPr>
          <p:cNvPr id="82948"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DEEFEA-A784-4DF4-9BF1-E298317405BB}" type="slidenum">
              <a:rPr kumimoji="0" lang="en-US" altLang="ru-RU" sz="13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ru-RU"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783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39700" y="768350"/>
            <a:ext cx="6819900" cy="3836988"/>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9A8A9551-A3D2-48EF-83C8-EE81D70F6408}" type="slidenum">
              <a:rPr lang="en-US" altLang="ru-RU" smtClean="0"/>
              <a:pPr>
                <a:defRPr/>
              </a:pPr>
              <a:t>16</a:t>
            </a:fld>
            <a:endParaRPr lang="en-US" altLang="ru-RU"/>
          </a:p>
        </p:txBody>
      </p:sp>
    </p:spTree>
    <p:extLst>
      <p:ext uri="{BB962C8B-B14F-4D97-AF65-F5344CB8AC3E}">
        <p14:creationId xmlns:p14="http://schemas.microsoft.com/office/powerpoint/2010/main" val="107109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69938" indent="-295275">
              <a:spcBef>
                <a:spcPct val="30000"/>
              </a:spcBef>
              <a:defRPr sz="1200">
                <a:solidFill>
                  <a:schemeClr val="tx1"/>
                </a:solidFill>
                <a:latin typeface="Arial" panose="020B0604020202020204" pitchFamily="34" charset="0"/>
              </a:defRPr>
            </a:lvl2pPr>
            <a:lvl3pPr marL="1184275" indent="-236538">
              <a:spcBef>
                <a:spcPct val="30000"/>
              </a:spcBef>
              <a:defRPr sz="1200">
                <a:solidFill>
                  <a:schemeClr val="tx1"/>
                </a:solidFill>
                <a:latin typeface="Arial" panose="020B0604020202020204" pitchFamily="34" charset="0"/>
              </a:defRPr>
            </a:lvl3pPr>
            <a:lvl4pPr marL="1657350" indent="-236538">
              <a:spcBef>
                <a:spcPct val="30000"/>
              </a:spcBef>
              <a:defRPr sz="1200">
                <a:solidFill>
                  <a:schemeClr val="tx1"/>
                </a:solidFill>
                <a:latin typeface="Arial" panose="020B0604020202020204" pitchFamily="34" charset="0"/>
              </a:defRPr>
            </a:lvl4pPr>
            <a:lvl5pPr marL="2132013" indent="-236538">
              <a:spcBef>
                <a:spcPct val="30000"/>
              </a:spcBef>
              <a:defRPr sz="1200">
                <a:solidFill>
                  <a:schemeClr val="tx1"/>
                </a:solidFill>
                <a:latin typeface="Arial" panose="020B0604020202020204" pitchFamily="34" charset="0"/>
              </a:defRPr>
            </a:lvl5pPr>
            <a:lvl6pPr marL="2589213" indent="-236538" eaLnBrk="0" fontAlgn="base" hangingPunct="0">
              <a:spcBef>
                <a:spcPct val="30000"/>
              </a:spcBef>
              <a:spcAft>
                <a:spcPct val="0"/>
              </a:spcAft>
              <a:defRPr sz="1200">
                <a:solidFill>
                  <a:schemeClr val="tx1"/>
                </a:solidFill>
                <a:latin typeface="Arial" panose="020B0604020202020204" pitchFamily="34" charset="0"/>
              </a:defRPr>
            </a:lvl6pPr>
            <a:lvl7pPr marL="3046413" indent="-236538" eaLnBrk="0" fontAlgn="base" hangingPunct="0">
              <a:spcBef>
                <a:spcPct val="30000"/>
              </a:spcBef>
              <a:spcAft>
                <a:spcPct val="0"/>
              </a:spcAft>
              <a:defRPr sz="1200">
                <a:solidFill>
                  <a:schemeClr val="tx1"/>
                </a:solidFill>
                <a:latin typeface="Arial" panose="020B0604020202020204" pitchFamily="34" charset="0"/>
              </a:defRPr>
            </a:lvl7pPr>
            <a:lvl8pPr marL="3503613" indent="-236538" eaLnBrk="0" fontAlgn="base" hangingPunct="0">
              <a:spcBef>
                <a:spcPct val="30000"/>
              </a:spcBef>
              <a:spcAft>
                <a:spcPct val="0"/>
              </a:spcAft>
              <a:defRPr sz="1200">
                <a:solidFill>
                  <a:schemeClr val="tx1"/>
                </a:solidFill>
                <a:latin typeface="Arial" panose="020B0604020202020204" pitchFamily="34" charset="0"/>
              </a:defRPr>
            </a:lvl8pPr>
            <a:lvl9pPr marL="3960813" indent="-236538"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69A547-D8E1-477F-A72C-DE718540BA13}" type="slidenum">
              <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24579" name="Rectangle 2"/>
          <p:cNvSpPr>
            <a:spLocks noGrp="1" noRot="1" noChangeAspect="1" noChangeArrowheads="1" noTextEdit="1"/>
          </p:cNvSpPr>
          <p:nvPr>
            <p:ph type="sldImg"/>
          </p:nvPr>
        </p:nvSpPr>
        <p:spPr>
          <a:xfrm>
            <a:off x="139700" y="768350"/>
            <a:ext cx="6819900" cy="3836988"/>
          </a:xfrm>
          <a:ln/>
        </p:spPr>
      </p:sp>
      <p:sp>
        <p:nvSpPr>
          <p:cNvPr id="24580" name="Rectangle 3"/>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smtClean="0"/>
          </a:p>
        </p:txBody>
      </p:sp>
    </p:spTree>
    <p:extLst>
      <p:ext uri="{BB962C8B-B14F-4D97-AF65-F5344CB8AC3E}">
        <p14:creationId xmlns:p14="http://schemas.microsoft.com/office/powerpoint/2010/main" val="681688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0A2CC1-6D4F-4288-9443-B156B125916B}" type="slidenum">
              <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10243" name="Rectangle 2"/>
          <p:cNvSpPr>
            <a:spLocks noGrp="1" noRot="1" noChangeAspect="1" noChangeArrowheads="1" noTextEdit="1"/>
          </p:cNvSpPr>
          <p:nvPr>
            <p:ph type="sldImg"/>
          </p:nvPr>
        </p:nvSpPr>
        <p:spPr>
          <a:xfrm>
            <a:off x="139700" y="768350"/>
            <a:ext cx="6819900" cy="3836988"/>
          </a:xfrm>
          <a:ln/>
        </p:spPr>
      </p:sp>
      <p:sp>
        <p:nvSpPr>
          <p:cNvPr id="10244" name="Rectangle 3"/>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ru-RU" altLang="ru-RU" smtClean="0"/>
              <a:t>Первым таким принципом является понятие задача, цель и результат, которые одновременно</a:t>
            </a:r>
            <a:r>
              <a:rPr lang="en-US" altLang="ru-RU" smtClean="0"/>
              <a:t> </a:t>
            </a:r>
            <a:r>
              <a:rPr lang="ru-RU" altLang="ru-RU" smtClean="0"/>
              <a:t>были сформулированы, как в математике, </a:t>
            </a:r>
            <a:br>
              <a:rPr lang="ru-RU" altLang="ru-RU" smtClean="0"/>
            </a:br>
            <a:r>
              <a:rPr lang="ru-RU" altLang="ru-RU" smtClean="0"/>
              <a:t>так и в теории функциональных систем.</a:t>
            </a:r>
          </a:p>
        </p:txBody>
      </p:sp>
    </p:spTree>
    <p:extLst>
      <p:ext uri="{BB962C8B-B14F-4D97-AF65-F5344CB8AC3E}">
        <p14:creationId xmlns:p14="http://schemas.microsoft.com/office/powerpoint/2010/main" val="1030619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DC24E84-E14F-40C2-B43C-9A90E67E5E8C}" type="slidenum">
              <a:rPr lang="en-US" altLang="ru-RU"/>
              <a:pPr eaLnBrk="1" hangingPunct="1"/>
              <a:t>19</a:t>
            </a:fld>
            <a:endParaRPr lang="en-US" altLang="ru-RU"/>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ru-RU" smtClean="0"/>
              <a:t>We begin with the natural classification of the real world objects.</a:t>
            </a:r>
          </a:p>
          <a:p>
            <a:pPr eaLnBrk="1" hangingPunct="1"/>
            <a:endParaRPr lang="en-US" altLang="ru-RU" smtClean="0"/>
          </a:p>
        </p:txBody>
      </p:sp>
    </p:spTree>
    <p:extLst>
      <p:ext uri="{BB962C8B-B14F-4D97-AF65-F5344CB8AC3E}">
        <p14:creationId xmlns:p14="http://schemas.microsoft.com/office/powerpoint/2010/main" val="280458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D49100D-D08A-4071-9309-E0F5A11965E3}" type="slidenum">
              <a:rPr kumimoji="0" lang="en-US" altLang="ru-RU"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ru-RU" sz="13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59395" name="Rectangle 2"/>
          <p:cNvSpPr>
            <a:spLocks noGrp="1" noRot="1" noChangeAspect="1" noChangeArrowheads="1" noTextEdit="1"/>
          </p:cNvSpPr>
          <p:nvPr>
            <p:ph type="sldImg"/>
          </p:nvPr>
        </p:nvSpPr>
        <p:spPr>
          <a:xfrm>
            <a:off x="139700" y="768350"/>
            <a:ext cx="6819900" cy="3836988"/>
          </a:xfrm>
          <a:ln/>
        </p:spPr>
      </p:sp>
      <p:sp>
        <p:nvSpPr>
          <p:cNvPr id="59396" name="Rectangle 3"/>
          <p:cNvSpPr>
            <a:spLocks noGrp="1" noChangeArrowheads="1"/>
          </p:cNvSpPr>
          <p:nvPr>
            <p:ph type="body" idx="1"/>
          </p:nvPr>
        </p:nvSpPr>
        <p:spPr>
          <a:xfrm>
            <a:off x="901085" y="4722192"/>
            <a:ext cx="4958993" cy="4473900"/>
          </a:xfrm>
          <a:noFill/>
          <a:ln/>
        </p:spPr>
        <p:txBody>
          <a:bodyPr/>
          <a:lstStyle/>
          <a:p>
            <a:pPr eaLnBrk="1" hangingPunct="1"/>
            <a:r>
              <a:rPr lang="ru-RU" altLang="ru-RU" dirty="0" smtClean="0">
                <a:latin typeface="Arial" charset="0"/>
              </a:rPr>
              <a:t>Информационная избыточность реальности была</a:t>
            </a:r>
            <a:r>
              <a:rPr lang="ru-RU" altLang="ru-RU" baseline="0" dirty="0" smtClean="0">
                <a:latin typeface="Arial" charset="0"/>
              </a:rPr>
              <a:t> подтверждена в когнитивных науках, </a:t>
            </a:r>
          </a:p>
          <a:p>
            <a:pPr eaLnBrk="1" hangingPunct="1"/>
            <a:r>
              <a:rPr lang="ru-RU" altLang="ru-RU" baseline="0" dirty="0" smtClean="0">
                <a:latin typeface="Arial" charset="0"/>
              </a:rPr>
              <a:t>При анализе процесса категоризации.</a:t>
            </a:r>
            <a:endParaRPr lang="ru-RU" altLang="ru-RU" dirty="0" smtClean="0">
              <a:latin typeface="Arial" charset="0"/>
            </a:endParaRPr>
          </a:p>
        </p:txBody>
      </p:sp>
      <p:sp>
        <p:nvSpPr>
          <p:cNvPr id="5" name="Нижний колонтитул 4"/>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978806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D790709-0C96-4FA9-BAAA-51F9D2230A4C}" type="slidenum">
              <a:rPr kumimoji="0" lang="en-US" altLang="ru-RU"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ru-RU" sz="13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62467" name="Rectangle 2"/>
          <p:cNvSpPr>
            <a:spLocks noGrp="1" noRot="1" noChangeAspect="1" noChangeArrowheads="1" noTextEdit="1"/>
          </p:cNvSpPr>
          <p:nvPr>
            <p:ph type="sldImg"/>
          </p:nvPr>
        </p:nvSpPr>
        <p:spPr>
          <a:xfrm>
            <a:off x="139700" y="768350"/>
            <a:ext cx="6819900" cy="3836988"/>
          </a:xfrm>
          <a:ln/>
        </p:spPr>
      </p:sp>
      <p:sp>
        <p:nvSpPr>
          <p:cNvPr id="62468" name="Rectangle 3"/>
          <p:cNvSpPr>
            <a:spLocks noGrp="1" noChangeArrowheads="1"/>
          </p:cNvSpPr>
          <p:nvPr>
            <p:ph type="body" idx="1"/>
          </p:nvPr>
        </p:nvSpPr>
        <p:spPr>
          <a:xfrm>
            <a:off x="901085" y="4722192"/>
            <a:ext cx="4958993" cy="4473900"/>
          </a:xfrm>
          <a:noFill/>
          <a:ln/>
        </p:spPr>
        <p:txBody>
          <a:bodyPr/>
          <a:lstStyle/>
          <a:p>
            <a:pPr eaLnBrk="1" hangingPunct="1"/>
            <a:r>
              <a:rPr lang="ru-RU" altLang="ru-RU" smtClean="0">
                <a:latin typeface="Arial" charset="0"/>
              </a:rPr>
              <a:t>За комплексом раздражителей скрывается закон строения нашего мира, который состоит в следующем. </a:t>
            </a:r>
          </a:p>
        </p:txBody>
      </p:sp>
      <p:sp>
        <p:nvSpPr>
          <p:cNvPr id="5" name="Нижний колонтитул 4"/>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48711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Образ слайда 1"/>
          <p:cNvSpPr>
            <a:spLocks noGrp="1" noRot="1" noChangeAspect="1" noTextEdit="1"/>
          </p:cNvSpPr>
          <p:nvPr>
            <p:ph type="sldImg"/>
          </p:nvPr>
        </p:nvSpPr>
        <p:spPr>
          <a:ln/>
        </p:spPr>
      </p:sp>
      <p:sp>
        <p:nvSpPr>
          <p:cNvPr id="37891"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ru-RU" smtClean="0"/>
              <a:t>Here the main definitions of the formal concept analysis</a:t>
            </a:r>
          </a:p>
          <a:p>
            <a:r>
              <a:rPr lang="en-US" altLang="ru-RU" smtClean="0"/>
              <a:t>Formal context, </a:t>
            </a:r>
            <a:r>
              <a:rPr lang="en-US" altLang="ru-RU" smtClean="0">
                <a:solidFill>
                  <a:srgbClr val="C00000"/>
                </a:solidFill>
              </a:rPr>
              <a:t>Derivation operator, </a:t>
            </a:r>
          </a:p>
          <a:p>
            <a:r>
              <a:rPr lang="en-US" altLang="ru-RU" smtClean="0">
                <a:solidFill>
                  <a:srgbClr val="C00000"/>
                </a:solidFill>
              </a:rPr>
              <a:t>Formal concept is a pair where </a:t>
            </a:r>
          </a:p>
          <a:p>
            <a:r>
              <a:rPr lang="en-US" altLang="ru-RU" smtClean="0">
                <a:solidFill>
                  <a:srgbClr val="000066"/>
                </a:solidFill>
              </a:rPr>
              <a:t> </a:t>
            </a:r>
          </a:p>
          <a:p>
            <a:r>
              <a:rPr lang="en-US" altLang="ru-RU" smtClean="0">
                <a:solidFill>
                  <a:srgbClr val="000066"/>
                </a:solidFill>
              </a:rPr>
              <a:t>Here two examples of concepts.</a:t>
            </a:r>
            <a:endParaRPr lang="ru-RU" altLang="ru-RU" smtClean="0"/>
          </a:p>
        </p:txBody>
      </p:sp>
      <p:sp>
        <p:nvSpPr>
          <p:cNvPr id="37892"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E456B1E-6AAF-4BB2-B01A-0091040E0D97}" type="slidenum">
              <a:rPr lang="en-US" altLang="ru-RU"/>
              <a:pPr eaLnBrk="1" hangingPunct="1"/>
              <a:t>22</a:t>
            </a:fld>
            <a:endParaRPr lang="en-US" altLang="ru-RU"/>
          </a:p>
        </p:txBody>
      </p:sp>
    </p:spTree>
    <p:extLst>
      <p:ext uri="{BB962C8B-B14F-4D97-AF65-F5344CB8AC3E}">
        <p14:creationId xmlns:p14="http://schemas.microsoft.com/office/powerpoint/2010/main" val="4260773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6A7DED-9C98-4420-A88D-A1E2320E1A51}" type="slidenum">
              <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75779" name="Rectangle 2"/>
          <p:cNvSpPr>
            <a:spLocks noGrp="1" noRot="1" noChangeAspect="1" noChangeArrowheads="1" noTextEdit="1"/>
          </p:cNvSpPr>
          <p:nvPr>
            <p:ph type="sldImg"/>
          </p:nvPr>
        </p:nvSpPr>
        <p:spPr>
          <a:xfrm>
            <a:off x="139700" y="768350"/>
            <a:ext cx="6819900" cy="3836988"/>
          </a:xfrm>
          <a:ln/>
        </p:spPr>
      </p:sp>
      <p:sp>
        <p:nvSpPr>
          <p:cNvPr id="75780" name="Rectangle 3"/>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ru-RU" altLang="ru-RU" smtClean="0"/>
              <a:t>Первым таким принципом является понятие задача, цель и результат, которые одновременно</a:t>
            </a:r>
            <a:r>
              <a:rPr lang="en-US" altLang="ru-RU" smtClean="0"/>
              <a:t> </a:t>
            </a:r>
            <a:r>
              <a:rPr lang="ru-RU" altLang="ru-RU" smtClean="0"/>
              <a:t>были сформулированы, как в математике, </a:t>
            </a:r>
            <a:br>
              <a:rPr lang="ru-RU" altLang="ru-RU" smtClean="0"/>
            </a:br>
            <a:r>
              <a:rPr lang="ru-RU" altLang="ru-RU" smtClean="0"/>
              <a:t>так и в теории функциональных систем.</a:t>
            </a:r>
          </a:p>
        </p:txBody>
      </p:sp>
    </p:spTree>
    <p:extLst>
      <p:ext uri="{BB962C8B-B14F-4D97-AF65-F5344CB8AC3E}">
        <p14:creationId xmlns:p14="http://schemas.microsoft.com/office/powerpoint/2010/main" val="208896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Образ слайда 1"/>
          <p:cNvSpPr>
            <a:spLocks noGrp="1" noRot="1" noChangeAspect="1" noTextEdit="1"/>
          </p:cNvSpPr>
          <p:nvPr>
            <p:ph type="sldImg"/>
          </p:nvPr>
        </p:nvSpPr>
        <p:spPr>
          <a:ln/>
        </p:spPr>
      </p:sp>
      <p:sp>
        <p:nvSpPr>
          <p:cNvPr id="36867"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ru-RU" smtClean="0">
                <a:solidFill>
                  <a:srgbClr val="C00000"/>
                </a:solidFill>
              </a:rPr>
              <a:t>Our unified formalization base on the probabilistic generalization of the formal concepts analysis. </a:t>
            </a:r>
          </a:p>
          <a:p>
            <a:r>
              <a:rPr lang="en-US" altLang="ru-RU" smtClean="0">
                <a:solidFill>
                  <a:srgbClr val="C00000"/>
                </a:solidFill>
              </a:rPr>
              <a:t>The plan of generalization have the following steps </a:t>
            </a:r>
            <a:endParaRPr lang="ru-RU" altLang="ru-RU" smtClean="0"/>
          </a:p>
        </p:txBody>
      </p:sp>
      <p:sp>
        <p:nvSpPr>
          <p:cNvPr id="36868"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5D3B029-DC5F-4FED-A580-3E4D6F51655C}" type="slidenum">
              <a:rPr lang="en-US" altLang="ru-RU"/>
              <a:pPr eaLnBrk="1" hangingPunct="1"/>
              <a:t>23</a:t>
            </a:fld>
            <a:endParaRPr lang="en-US" altLang="ru-RU"/>
          </a:p>
        </p:txBody>
      </p:sp>
    </p:spTree>
    <p:extLst>
      <p:ext uri="{BB962C8B-B14F-4D97-AF65-F5344CB8AC3E}">
        <p14:creationId xmlns:p14="http://schemas.microsoft.com/office/powerpoint/2010/main" val="286030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Образ слайда 1"/>
          <p:cNvSpPr>
            <a:spLocks noGrp="1" noRot="1" noChangeAspect="1" noTextEdit="1"/>
          </p:cNvSpPr>
          <p:nvPr>
            <p:ph type="sldImg"/>
          </p:nvPr>
        </p:nvSpPr>
        <p:spPr>
          <a:ln/>
        </p:spPr>
      </p:sp>
      <p:sp>
        <p:nvSpPr>
          <p:cNvPr id="44035"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ru-RU" smtClean="0"/>
              <a:t>This experiment illustrate the fix-points formation.</a:t>
            </a:r>
          </a:p>
          <a:p>
            <a:r>
              <a:rPr lang="en-US" altLang="ru-RU" smtClean="0"/>
              <a:t>Let us code the digits as shown on the slide.</a:t>
            </a:r>
          </a:p>
          <a:p>
            <a:r>
              <a:rPr lang="en-US" altLang="ru-RU" smtClean="0"/>
              <a:t>At the bottom there are causal relations that are true on all digits. </a:t>
            </a:r>
          </a:p>
          <a:p>
            <a:r>
              <a:rPr lang="en-US" altLang="ru-RU" smtClean="0"/>
              <a:t>We give thirty exemplars of each digit and reshuffle them.</a:t>
            </a:r>
          </a:p>
          <a:p>
            <a:r>
              <a:rPr lang="en-US" altLang="ru-RU" smtClean="0"/>
              <a:t>Thus we have 360 reshuffled exemplars of digits.</a:t>
            </a:r>
          </a:p>
          <a:p>
            <a:r>
              <a:rPr lang="en-US" altLang="ru-RU" smtClean="0"/>
              <a:t>Then we start the program to find all fix-points.</a:t>
            </a:r>
          </a:p>
          <a:p>
            <a:r>
              <a:rPr lang="en-US" altLang="ru-RU" smtClean="0"/>
              <a:t>The program discovered exactly 12 fix-points corresponding the initial digits.</a:t>
            </a:r>
            <a:endParaRPr lang="ru-RU" altLang="ru-RU" smtClean="0"/>
          </a:p>
        </p:txBody>
      </p:sp>
      <p:sp>
        <p:nvSpPr>
          <p:cNvPr id="44036"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DB078E7-03A2-483C-B83F-471D614A7644}" type="slidenum">
              <a:rPr lang="en-US" altLang="ru-RU"/>
              <a:pPr eaLnBrk="1" hangingPunct="1"/>
              <a:t>24</a:t>
            </a:fld>
            <a:endParaRPr lang="en-US" altLang="ru-RU"/>
          </a:p>
        </p:txBody>
      </p:sp>
    </p:spTree>
    <p:extLst>
      <p:ext uri="{BB962C8B-B14F-4D97-AF65-F5344CB8AC3E}">
        <p14:creationId xmlns:p14="http://schemas.microsoft.com/office/powerpoint/2010/main" val="1425172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Образ слайда 1"/>
          <p:cNvSpPr>
            <a:spLocks noGrp="1" noRot="1" noChangeAspect="1" noTextEdit="1"/>
          </p:cNvSpPr>
          <p:nvPr>
            <p:ph type="sldImg"/>
          </p:nvPr>
        </p:nvSpPr>
        <p:spPr>
          <a:ln/>
        </p:spPr>
      </p:sp>
      <p:sp>
        <p:nvSpPr>
          <p:cNvPr id="45059"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ru-RU" smtClean="0"/>
              <a:t>There where discovered </a:t>
            </a:r>
            <a:r>
              <a:rPr lang="ru-RU" altLang="ru-RU" smtClean="0">
                <a:latin typeface="Times New Roman" panose="02020603050405020304" pitchFamily="18" charset="0"/>
                <a:cs typeface="Times New Roman" panose="02020603050405020304" pitchFamily="18" charset="0"/>
              </a:rPr>
              <a:t>55089</a:t>
            </a:r>
            <a:r>
              <a:rPr lang="en-US" altLang="ru-RU" smtClean="0">
                <a:latin typeface="Times New Roman" panose="02020603050405020304" pitchFamily="18" charset="0"/>
                <a:cs typeface="Times New Roman" panose="02020603050405020304" pitchFamily="18" charset="0"/>
              </a:rPr>
              <a:t> causal relations on all digits.</a:t>
            </a:r>
            <a:endParaRPr lang="en-US" altLang="ru-RU" smtClean="0"/>
          </a:p>
          <a:p>
            <a:endParaRPr lang="en-US" altLang="ru-RU" smtClean="0"/>
          </a:p>
          <a:p>
            <a:r>
              <a:rPr lang="en-US" altLang="ru-RU" smtClean="0"/>
              <a:t>Here the example of fix-point of the digit 6</a:t>
            </a:r>
            <a:endParaRPr lang="ru-RU" altLang="ru-RU" smtClean="0"/>
          </a:p>
        </p:txBody>
      </p:sp>
      <p:sp>
        <p:nvSpPr>
          <p:cNvPr id="45060"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46C3861-40EF-4905-84B1-C4D72E7DEFFE}" type="slidenum">
              <a:rPr lang="en-US" altLang="ru-RU"/>
              <a:pPr eaLnBrk="1" hangingPunct="1"/>
              <a:t>25</a:t>
            </a:fld>
            <a:endParaRPr lang="en-US" altLang="ru-RU"/>
          </a:p>
        </p:txBody>
      </p:sp>
    </p:spTree>
    <p:extLst>
      <p:ext uri="{BB962C8B-B14F-4D97-AF65-F5344CB8AC3E}">
        <p14:creationId xmlns:p14="http://schemas.microsoft.com/office/powerpoint/2010/main" val="2005924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48E6BA-A587-41E3-93B6-2454801DACD5}" type="slidenum">
              <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ru-RU"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627" name="Rectangle 2"/>
          <p:cNvSpPr>
            <a:spLocks noGrp="1" noRot="1" noChangeAspect="1" noChangeArrowheads="1" noTextEdit="1"/>
          </p:cNvSpPr>
          <p:nvPr>
            <p:ph type="sldImg"/>
          </p:nvPr>
        </p:nvSpPr>
        <p:spPr>
          <a:xfrm>
            <a:off x="139700" y="768350"/>
            <a:ext cx="6819900" cy="3836988"/>
          </a:xfrm>
          <a:ln/>
        </p:spPr>
      </p:sp>
      <p:sp>
        <p:nvSpPr>
          <p:cNvPr id="26628" name="Rectangle 3"/>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dirty="0"/>
          </a:p>
        </p:txBody>
      </p:sp>
    </p:spTree>
    <p:extLst>
      <p:ext uri="{BB962C8B-B14F-4D97-AF65-F5344CB8AC3E}">
        <p14:creationId xmlns:p14="http://schemas.microsoft.com/office/powerpoint/2010/main" val="4292012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8F691B-81D0-4DE6-883E-72CE371CBFB2}" type="slidenum">
              <a:rPr kumimoji="0" lang="ru-RU" altLang="ru-RU" sz="13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ru-RU" altLang="ru-RU"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4211" name="Rectangle 2"/>
          <p:cNvSpPr>
            <a:spLocks noGrp="1" noRot="1" noChangeAspect="1" noChangeArrowheads="1" noTextEdit="1"/>
          </p:cNvSpPr>
          <p:nvPr>
            <p:ph type="sldImg"/>
          </p:nvPr>
        </p:nvSpPr>
        <p:spPr>
          <a:xfrm>
            <a:off x="139700" y="768350"/>
            <a:ext cx="6819900" cy="3836988"/>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ru-RU" altLang="ru-RU" smtClean="0"/>
              <a:t>Таким образом нами разработаны достаточно подробные схемы различных когнитивных процессов.</a:t>
            </a:r>
          </a:p>
          <a:p>
            <a:pPr eaLnBrk="1" hangingPunct="1"/>
            <a:r>
              <a:rPr lang="ru-RU" altLang="ru-RU" smtClean="0"/>
              <a:t>Сейчас мы в основном заняты экспериментальной проверкой наших схем. </a:t>
            </a:r>
          </a:p>
        </p:txBody>
      </p:sp>
    </p:spTree>
    <p:extLst>
      <p:ext uri="{BB962C8B-B14F-4D97-AF65-F5344CB8AC3E}">
        <p14:creationId xmlns:p14="http://schemas.microsoft.com/office/powerpoint/2010/main" val="1723403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5EF472D-D858-4A3F-B065-58F269FF8593}" type="slidenum">
              <a:rPr lang="ru-RU" altLang="ru-RU" sz="1300" smtClean="0"/>
              <a:pPr>
                <a:spcBef>
                  <a:spcPct val="0"/>
                </a:spcBef>
              </a:pPr>
              <a:t>29</a:t>
            </a:fld>
            <a:endParaRPr lang="ru-RU" altLang="ru-RU" sz="1300" smtClean="0"/>
          </a:p>
        </p:txBody>
      </p:sp>
      <p:sp>
        <p:nvSpPr>
          <p:cNvPr id="38915" name="Rectangle 2"/>
          <p:cNvSpPr>
            <a:spLocks noGrp="1" noRot="1" noChangeAspect="1" noChangeArrowheads="1" noTextEdit="1"/>
          </p:cNvSpPr>
          <p:nvPr>
            <p:ph type="sldImg"/>
          </p:nvPr>
        </p:nvSpPr>
        <p:spPr>
          <a:xfrm>
            <a:off x="139700" y="768350"/>
            <a:ext cx="6819900" cy="3836988"/>
          </a:xfrm>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ru-RU" altLang="ru-RU" smtClean="0"/>
              <a:t>Таким образом нами разработаны достаточно подробные схемы различных когнитивных процессов.</a:t>
            </a:r>
          </a:p>
          <a:p>
            <a:pPr eaLnBrk="1" hangingPunct="1"/>
            <a:r>
              <a:rPr lang="ru-RU" altLang="ru-RU" smtClean="0"/>
              <a:t>Сейчас мы в основном заняты экспериментальной проверкой наших схем.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Образ слайда 1"/>
          <p:cNvSpPr>
            <a:spLocks noGrp="1" noRot="1" noChangeAspect="1" noTextEdit="1"/>
          </p:cNvSpPr>
          <p:nvPr>
            <p:ph type="sldImg"/>
          </p:nvPr>
        </p:nvSpPr>
        <p:spPr>
          <a:ln/>
        </p:spPr>
      </p:sp>
      <p:sp>
        <p:nvSpPr>
          <p:cNvPr id="46083"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ru-RU" smtClean="0"/>
              <a:t>Then we complicated the task and delete one random feature in every of the 360 reshuffled digits.</a:t>
            </a:r>
          </a:p>
          <a:p>
            <a:r>
              <a:rPr lang="en-US" altLang="ru-RU" smtClean="0"/>
              <a:t>On this digits we discovered </a:t>
            </a:r>
            <a:r>
              <a:rPr lang="ru-RU" altLang="ru-RU" smtClean="0">
                <a:latin typeface="Times New Roman" panose="02020603050405020304" pitchFamily="18" charset="0"/>
                <a:cs typeface="Times New Roman" panose="02020603050405020304" pitchFamily="18" charset="0"/>
              </a:rPr>
              <a:t>73458</a:t>
            </a:r>
            <a:r>
              <a:rPr lang="en-US" altLang="ru-RU" smtClean="0">
                <a:latin typeface="Times New Roman" panose="02020603050405020304" pitchFamily="18" charset="0"/>
                <a:cs typeface="Times New Roman" panose="02020603050405020304" pitchFamily="18" charset="0"/>
              </a:rPr>
              <a:t> causal relations.</a:t>
            </a:r>
          </a:p>
          <a:p>
            <a:r>
              <a:rPr lang="en-US" altLang="ru-RU" smtClean="0">
                <a:latin typeface="Times New Roman" panose="02020603050405020304" pitchFamily="18" charset="0"/>
                <a:cs typeface="Times New Roman" panose="02020603050405020304" pitchFamily="18" charset="0"/>
              </a:rPr>
              <a:t>Then start the program for discovering all fix points.</a:t>
            </a:r>
          </a:p>
          <a:p>
            <a:r>
              <a:rPr lang="en-US" altLang="ru-RU" smtClean="0">
                <a:latin typeface="Times New Roman" panose="02020603050405020304" pitchFamily="18" charset="0"/>
                <a:cs typeface="Times New Roman" panose="02020603050405020304" pitchFamily="18" charset="0"/>
              </a:rPr>
              <a:t>The program discovered 14 fix-points including all 12 digits.</a:t>
            </a:r>
          </a:p>
          <a:p>
            <a:endParaRPr lang="ru-RU" altLang="ru-RU" smtClean="0"/>
          </a:p>
        </p:txBody>
      </p:sp>
      <p:sp>
        <p:nvSpPr>
          <p:cNvPr id="46084"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090B21-A859-42E0-B844-C6F012356B6A}" type="slidenum">
              <a:rPr kumimoji="0" lang="en-US" altLang="ru-RU" sz="13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ru-RU"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81085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Образ слайда 1"/>
          <p:cNvSpPr>
            <a:spLocks noGrp="1" noRot="1" noChangeAspect="1" noTextEdit="1"/>
          </p:cNvSpPr>
          <p:nvPr>
            <p:ph type="sldImg"/>
          </p:nvPr>
        </p:nvSpPr>
        <p:spPr>
          <a:ln/>
        </p:spPr>
      </p:sp>
      <p:sp>
        <p:nvSpPr>
          <p:cNvPr id="47107"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ru-RU" smtClean="0"/>
              <a:t>There is the example of the fix-point of the digit 6.</a:t>
            </a:r>
          </a:p>
          <a:p>
            <a:r>
              <a:rPr lang="en-US" altLang="ru-RU" smtClean="0"/>
              <a:t>Here regularities are more complicated and include more features in the premise.</a:t>
            </a:r>
          </a:p>
          <a:p>
            <a:r>
              <a:rPr lang="en-US" altLang="ru-RU" smtClean="0"/>
              <a:t>The pattern of the digit 6 was discovered in despite of the absence of this pattern in the learning set.</a:t>
            </a:r>
            <a:endParaRPr lang="ru-RU" altLang="ru-RU" smtClean="0"/>
          </a:p>
        </p:txBody>
      </p:sp>
      <p:sp>
        <p:nvSpPr>
          <p:cNvPr id="47108"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2BEFAF8-FCA3-429B-A4F0-BDE8E738565F}" type="slidenum">
              <a:rPr kumimoji="0" lang="en-US" altLang="ru-RU" sz="13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ru-RU"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22159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75797D-B211-4C34-9DF8-1355BB3C55CD}" type="slidenum">
              <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76803" name="Rectangle 2"/>
          <p:cNvSpPr>
            <a:spLocks noGrp="1" noRot="1" noChangeAspect="1" noChangeArrowheads="1" noTextEdit="1"/>
          </p:cNvSpPr>
          <p:nvPr>
            <p:ph type="sldImg"/>
          </p:nvPr>
        </p:nvSpPr>
        <p:spPr>
          <a:xfrm>
            <a:off x="139700" y="768350"/>
            <a:ext cx="6819900" cy="3836988"/>
          </a:xfrm>
          <a:ln/>
        </p:spPr>
      </p:sp>
      <p:sp>
        <p:nvSpPr>
          <p:cNvPr id="76804" name="Rectangle 3"/>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ru-RU" altLang="ru-RU" smtClean="0"/>
              <a:t>Первым таким принципом является понятие задача, цель и результат, которые одновременно</a:t>
            </a:r>
            <a:r>
              <a:rPr lang="en-US" altLang="ru-RU" smtClean="0"/>
              <a:t> </a:t>
            </a:r>
            <a:r>
              <a:rPr lang="ru-RU" altLang="ru-RU" smtClean="0"/>
              <a:t>были сформулированы, как в математике, </a:t>
            </a:r>
            <a:br>
              <a:rPr lang="ru-RU" altLang="ru-RU" smtClean="0"/>
            </a:br>
            <a:r>
              <a:rPr lang="ru-RU" altLang="ru-RU" smtClean="0"/>
              <a:t>так и в теории функциональных систем.</a:t>
            </a:r>
          </a:p>
        </p:txBody>
      </p:sp>
    </p:spTree>
    <p:extLst>
      <p:ext uri="{BB962C8B-B14F-4D97-AF65-F5344CB8AC3E}">
        <p14:creationId xmlns:p14="http://schemas.microsoft.com/office/powerpoint/2010/main" val="220146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Образ слайда 1"/>
          <p:cNvSpPr>
            <a:spLocks noGrp="1" noRot="1" noChangeAspect="1" noTextEdit="1"/>
          </p:cNvSpPr>
          <p:nvPr>
            <p:ph type="sldImg"/>
          </p:nvPr>
        </p:nvSpPr>
        <p:spPr>
          <a:xfrm>
            <a:off x="139700" y="768350"/>
            <a:ext cx="6819900" cy="3836988"/>
          </a:xfrm>
          <a:ln/>
        </p:spPr>
      </p:sp>
      <p:sp>
        <p:nvSpPr>
          <p:cNvPr id="49155" name="Заметки 2"/>
          <p:cNvSpPr>
            <a:spLocks noGrp="1"/>
          </p:cNvSpPr>
          <p:nvPr>
            <p:ph type="body" idx="1"/>
          </p:nvPr>
        </p:nvSpPr>
        <p:spPr>
          <a:noFill/>
          <a:ln/>
        </p:spPr>
        <p:txBody>
          <a:bodyPr/>
          <a:lstStyle/>
          <a:p>
            <a:r>
              <a:rPr lang="ru-RU" dirty="0" err="1" smtClean="0">
                <a:latin typeface="Arial" charset="0"/>
              </a:rPr>
              <a:t>Когнитом</a:t>
            </a:r>
            <a:r>
              <a:rPr lang="ru-RU" dirty="0" smtClean="0">
                <a:latin typeface="Arial" charset="0"/>
              </a:rPr>
              <a:t>  - это </a:t>
            </a:r>
          </a:p>
          <a:p>
            <a:r>
              <a:rPr lang="ru-RU" dirty="0" smtClean="0">
                <a:latin typeface="Arial" charset="0"/>
              </a:rPr>
              <a:t>Сначала рассмотрим формализацию</a:t>
            </a:r>
            <a:r>
              <a:rPr lang="ru-RU" baseline="0" dirty="0" smtClean="0">
                <a:latin typeface="Arial" charset="0"/>
              </a:rPr>
              <a:t> </a:t>
            </a:r>
            <a:r>
              <a:rPr lang="ru-RU" baseline="0" dirty="0" err="1" smtClean="0">
                <a:latin typeface="Arial" charset="0"/>
              </a:rPr>
              <a:t>когов</a:t>
            </a:r>
            <a:r>
              <a:rPr lang="ru-RU" baseline="0" dirty="0" smtClean="0">
                <a:latin typeface="Arial" charset="0"/>
              </a:rPr>
              <a:t> второго вида.</a:t>
            </a:r>
          </a:p>
          <a:p>
            <a:r>
              <a:rPr lang="ru-RU" baseline="0" dirty="0" smtClean="0">
                <a:latin typeface="Arial" charset="0"/>
              </a:rPr>
              <a:t>С нашей моей точки зрения рассмотрение </a:t>
            </a:r>
            <a:r>
              <a:rPr lang="ru-RU" baseline="0" dirty="0" err="1" smtClean="0">
                <a:latin typeface="Arial" charset="0"/>
              </a:rPr>
              <a:t>когов</a:t>
            </a:r>
            <a:r>
              <a:rPr lang="ru-RU" baseline="0" dirty="0" smtClean="0">
                <a:latin typeface="Arial" charset="0"/>
              </a:rPr>
              <a:t> феноменального опыта </a:t>
            </a:r>
          </a:p>
          <a:p>
            <a:r>
              <a:rPr lang="ru-RU" baseline="0" dirty="0" smtClean="0">
                <a:latin typeface="Arial" charset="0"/>
              </a:rPr>
              <a:t>невозможно без формализации самой воспринимаемой реальности и закона ее строения.</a:t>
            </a:r>
          </a:p>
          <a:p>
            <a:r>
              <a:rPr lang="ru-RU" dirty="0" smtClean="0">
                <a:latin typeface="Arial" charset="0"/>
              </a:rPr>
              <a:t>Мозг фактически максимально точно настраивается на закон строения реальности и использует его для адекватного отражения самой реальности.</a:t>
            </a:r>
          </a:p>
          <a:p>
            <a:r>
              <a:rPr lang="ru-RU" dirty="0" smtClean="0">
                <a:latin typeface="Arial" charset="0"/>
              </a:rPr>
              <a:t>Такая формализация нами осуществлена на основе</a:t>
            </a:r>
            <a:r>
              <a:rPr lang="ru-RU" baseline="0" dirty="0" smtClean="0">
                <a:latin typeface="Arial" charset="0"/>
              </a:rPr>
              <a:t> формализации «естественной» классификации и «естественных» понятий.</a:t>
            </a:r>
            <a:endParaRPr lang="ru-RU" dirty="0" smtClean="0">
              <a:latin typeface="Arial" charset="0"/>
            </a:endParaRPr>
          </a:p>
        </p:txBody>
      </p:sp>
      <p:sp>
        <p:nvSpPr>
          <p:cNvPr id="49156" name="Номер слайда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50268C-4AC0-40F1-A208-441D5D265644}" type="slidenum">
              <a:rPr kumimoji="0" lang="ru-RU"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ru-RU" sz="1300" b="0" i="0" u="none" strike="noStrike" kern="1200" cap="none" spc="0" normalizeH="0" baseline="0" noProof="0" smtClean="0">
              <a:ln>
                <a:noFill/>
              </a:ln>
              <a:solidFill>
                <a:srgbClr val="000000"/>
              </a:solidFill>
              <a:effectLst/>
              <a:uLnTx/>
              <a:uFillTx/>
              <a:latin typeface="Arial" charset="0"/>
              <a:ea typeface="+mn-ea"/>
              <a:cs typeface="+mn-cs"/>
            </a:endParaRPr>
          </a:p>
        </p:txBody>
      </p:sp>
      <p:sp>
        <p:nvSpPr>
          <p:cNvPr id="5" name="Нижний колонтитул 4"/>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262361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098D9B-991B-49E2-B92A-15620D1FC89C}" type="slidenum">
              <a:rPr kumimoji="0" lang="ru-RU" sz="1200" b="0" i="0" u="none" strike="noStrike" kern="1200" cap="none" spc="0" normalizeH="0" baseline="0" noProof="0">
                <a:ln>
                  <a:noFill/>
                </a:ln>
                <a:solidFill>
                  <a:srgbClr val="FFFFFF"/>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ru-RU" sz="12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76802" name="Rectangle 2"/>
          <p:cNvSpPr>
            <a:spLocks noGrp="1" noRot="1" noChangeAspect="1" noChangeArrowheads="1" noTextEdit="1"/>
          </p:cNvSpPr>
          <p:nvPr>
            <p:ph type="sldImg"/>
          </p:nvPr>
        </p:nvSpPr>
        <p:spPr>
          <a:xfrm>
            <a:off x="381000" y="685800"/>
            <a:ext cx="6096000" cy="3429000"/>
          </a:xfrm>
          <a:ln/>
        </p:spPr>
      </p:sp>
      <p:sp>
        <p:nvSpPr>
          <p:cNvPr id="76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74264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416F88-90F3-4F36-A864-F09C100C8BEC}" type="slidenum">
              <a:rPr lang="ru-RU" altLang="ru-RU"/>
              <a:pPr/>
              <a:t>8</a:t>
            </a:fld>
            <a:endParaRPr lang="ru-RU" altLang="ru-RU"/>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ltLang="ru-RU"/>
          </a:p>
        </p:txBody>
      </p:sp>
    </p:spTree>
    <p:extLst>
      <p:ext uri="{BB962C8B-B14F-4D97-AF65-F5344CB8AC3E}">
        <p14:creationId xmlns:p14="http://schemas.microsoft.com/office/powerpoint/2010/main" val="425931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defRPr sz="1500">
                <a:solidFill>
                  <a:srgbClr val="D80000"/>
                </a:solidFill>
                <a:latin typeface="Arial" pitchFamily="34" charset="0"/>
              </a:defRPr>
            </a:lvl1pPr>
            <a:lvl2pPr marL="685817" indent="-263776" defTabSz="914423" eaLnBrk="0" hangingPunct="0">
              <a:defRPr sz="1500">
                <a:solidFill>
                  <a:srgbClr val="D80000"/>
                </a:solidFill>
                <a:latin typeface="Arial" pitchFamily="34" charset="0"/>
              </a:defRPr>
            </a:lvl2pPr>
            <a:lvl3pPr marL="1055103" indent="-211021" defTabSz="914423" eaLnBrk="0" hangingPunct="0">
              <a:defRPr sz="1500">
                <a:solidFill>
                  <a:srgbClr val="D80000"/>
                </a:solidFill>
                <a:latin typeface="Arial" pitchFamily="34" charset="0"/>
              </a:defRPr>
            </a:lvl3pPr>
            <a:lvl4pPr marL="1477145" indent="-211021" defTabSz="914423" eaLnBrk="0" hangingPunct="0">
              <a:defRPr sz="1500">
                <a:solidFill>
                  <a:srgbClr val="D80000"/>
                </a:solidFill>
                <a:latin typeface="Arial" pitchFamily="34" charset="0"/>
              </a:defRPr>
            </a:lvl4pPr>
            <a:lvl5pPr marL="1899186" indent="-211021" defTabSz="914423" eaLnBrk="0" hangingPunct="0">
              <a:defRPr sz="1500">
                <a:solidFill>
                  <a:srgbClr val="D80000"/>
                </a:solidFill>
                <a:latin typeface="Arial" pitchFamily="34" charset="0"/>
              </a:defRPr>
            </a:lvl5pPr>
            <a:lvl6pPr marL="2321227" indent="-211021" defTabSz="914423" eaLnBrk="0" fontAlgn="base" hangingPunct="0">
              <a:spcBef>
                <a:spcPct val="0"/>
              </a:spcBef>
              <a:spcAft>
                <a:spcPct val="0"/>
              </a:spcAft>
              <a:defRPr sz="1500">
                <a:solidFill>
                  <a:srgbClr val="D80000"/>
                </a:solidFill>
                <a:latin typeface="Arial" pitchFamily="34" charset="0"/>
              </a:defRPr>
            </a:lvl6pPr>
            <a:lvl7pPr marL="2743269" indent="-211021" defTabSz="914423" eaLnBrk="0" fontAlgn="base" hangingPunct="0">
              <a:spcBef>
                <a:spcPct val="0"/>
              </a:spcBef>
              <a:spcAft>
                <a:spcPct val="0"/>
              </a:spcAft>
              <a:defRPr sz="1500">
                <a:solidFill>
                  <a:srgbClr val="D80000"/>
                </a:solidFill>
                <a:latin typeface="Arial" pitchFamily="34" charset="0"/>
              </a:defRPr>
            </a:lvl7pPr>
            <a:lvl8pPr marL="3165310" indent="-211021" defTabSz="914423" eaLnBrk="0" fontAlgn="base" hangingPunct="0">
              <a:spcBef>
                <a:spcPct val="0"/>
              </a:spcBef>
              <a:spcAft>
                <a:spcPct val="0"/>
              </a:spcAft>
              <a:defRPr sz="1500">
                <a:solidFill>
                  <a:srgbClr val="D80000"/>
                </a:solidFill>
                <a:latin typeface="Arial" pitchFamily="34" charset="0"/>
              </a:defRPr>
            </a:lvl8pPr>
            <a:lvl9pPr marL="3587351" indent="-211021" defTabSz="914423" eaLnBrk="0" fontAlgn="base" hangingPunct="0">
              <a:spcBef>
                <a:spcPct val="0"/>
              </a:spcBef>
              <a:spcAft>
                <a:spcPct val="0"/>
              </a:spcAft>
              <a:defRPr sz="1500">
                <a:solidFill>
                  <a:srgbClr val="D80000"/>
                </a:solidFill>
                <a:latin typeface="Arial" pitchFamily="34" charset="0"/>
              </a:defRPr>
            </a:lvl9pPr>
          </a:lstStyle>
          <a:p>
            <a:pPr marL="0" marR="0" lvl="0" indent="0" algn="r" defTabSz="914423" rtl="0" eaLnBrk="1" fontAlgn="base" latinLnBrk="0" hangingPunct="1">
              <a:lnSpc>
                <a:spcPct val="100000"/>
              </a:lnSpc>
              <a:spcBef>
                <a:spcPct val="0"/>
              </a:spcBef>
              <a:spcAft>
                <a:spcPct val="0"/>
              </a:spcAft>
              <a:buClrTx/>
              <a:buSzTx/>
              <a:buFontTx/>
              <a:buNone/>
              <a:tabLst/>
              <a:defRPr/>
            </a:pPr>
            <a:fld id="{21F3EC30-6966-40B4-89BB-57A80ED78F06}" type="slidenum">
              <a:rPr kumimoji="0" lang="ru-RU" altLang="ru-RU" sz="1200" b="0" i="0" u="none" strike="noStrike" kern="1200" cap="none" spc="0" normalizeH="0" baseline="0" noProof="0">
                <a:ln>
                  <a:noFill/>
                </a:ln>
                <a:solidFill>
                  <a:prstClr val="white"/>
                </a:solidFill>
                <a:effectLst/>
                <a:uLnTx/>
                <a:uFillTx/>
                <a:latin typeface="Arial" pitchFamily="34" charset="0"/>
                <a:ea typeface="+mn-ea"/>
                <a:cs typeface="+mn-cs"/>
              </a:rPr>
              <a:pPr marL="0" marR="0" lvl="0" indent="0" algn="r" defTabSz="914423" rtl="0" eaLnBrk="1" fontAlgn="base" latinLnBrk="0" hangingPunct="1">
                <a:lnSpc>
                  <a:spcPct val="100000"/>
                </a:lnSpc>
                <a:spcBef>
                  <a:spcPct val="0"/>
                </a:spcBef>
                <a:spcAft>
                  <a:spcPct val="0"/>
                </a:spcAft>
                <a:buClrTx/>
                <a:buSzTx/>
                <a:buFontTx/>
                <a:buNone/>
                <a:tabLst/>
                <a:defRPr/>
              </a:pPr>
              <a:t>9</a:t>
            </a:fld>
            <a:endParaRPr kumimoji="0" lang="ru-RU" altLang="ru-RU" sz="1200" b="0" i="0" u="none" strike="noStrike" kern="1200" cap="none" spc="0" normalizeH="0" baseline="0" noProof="0">
              <a:ln>
                <a:noFill/>
              </a:ln>
              <a:solidFill>
                <a:prstClr val="white"/>
              </a:solidFill>
              <a:effectLst/>
              <a:uLnTx/>
              <a:uFillTx/>
              <a:latin typeface="Arial" pitchFamily="34" charset="0"/>
              <a:ea typeface="+mn-ea"/>
              <a:cs typeface="+mn-cs"/>
            </a:endParaRPr>
          </a:p>
        </p:txBody>
      </p:sp>
      <p:sp>
        <p:nvSpPr>
          <p:cNvPr id="106499" name="Rectangle 2"/>
          <p:cNvSpPr>
            <a:spLocks noGrp="1" noRot="1" noChangeAspect="1" noChangeArrowheads="1" noTextEdit="1"/>
          </p:cNvSpPr>
          <p:nvPr>
            <p:ph type="sldImg"/>
          </p:nvPr>
        </p:nvSpPr>
        <p:spPr>
          <a:xfrm>
            <a:off x="381000" y="685800"/>
            <a:ext cx="6096000" cy="342900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ru-RU" altLang="ru-RU" smtClean="0">
                <a:latin typeface="Arial" pitchFamily="34" charset="0"/>
              </a:rPr>
              <a:t>Нами предложена принципиально более точная модель нейрона, удовлетворяющая правилу Хебба,</a:t>
            </a:r>
          </a:p>
          <a:p>
            <a:pPr eaLnBrk="1" hangingPunct="1">
              <a:spcBef>
                <a:spcPct val="0"/>
              </a:spcBef>
            </a:pPr>
            <a:r>
              <a:rPr lang="ru-RU" altLang="ru-RU" smtClean="0">
                <a:latin typeface="Arial" pitchFamily="34" charset="0"/>
              </a:rPr>
              <a:t>основанная на специально разработанном семантическом вероятностном выводе.</a:t>
            </a:r>
          </a:p>
          <a:p>
            <a:pPr eaLnBrk="1" hangingPunct="1">
              <a:spcBef>
                <a:spcPct val="0"/>
              </a:spcBef>
            </a:pPr>
            <a:r>
              <a:rPr lang="ru-RU" altLang="ru-RU" smtClean="0">
                <a:latin typeface="Arial" pitchFamily="34" charset="0"/>
              </a:rPr>
              <a:t>В отличии от нейронных сетей, семантический вероятностный вывод обнаруживает полное множество </a:t>
            </a:r>
          </a:p>
          <a:p>
            <a:pPr eaLnBrk="1" hangingPunct="1">
              <a:spcBef>
                <a:spcPct val="0"/>
              </a:spcBef>
            </a:pPr>
            <a:r>
              <a:rPr lang="ru-RU" altLang="ru-RU" smtClean="0">
                <a:latin typeface="Arial" pitchFamily="34" charset="0"/>
              </a:rPr>
              <a:t>условных причинных связей на уровне нейрона.</a:t>
            </a:r>
          </a:p>
          <a:p>
            <a:pPr eaLnBrk="1" hangingPunct="1">
              <a:spcBef>
                <a:spcPct val="0"/>
              </a:spcBef>
            </a:pPr>
            <a:r>
              <a:rPr lang="ru-RU" altLang="ru-RU" smtClean="0">
                <a:latin typeface="Arial" pitchFamily="34" charset="0"/>
              </a:rPr>
              <a:t>Кроме того, нами строго доказано, что обнаруживаемые правила максимально специфичны и в пределе предсказывают без противоречий. </a:t>
            </a:r>
          </a:p>
          <a:p>
            <a:pPr eaLnBrk="1" hangingPunct="1">
              <a:spcBef>
                <a:spcPct val="0"/>
              </a:spcBef>
            </a:pPr>
            <a:r>
              <a:rPr lang="ru-RU" altLang="ru-RU" smtClean="0">
                <a:latin typeface="Arial" pitchFamily="34" charset="0"/>
              </a:rPr>
              <a:t>Поэтому данная модель максимально точна с точки зрения обнаружение причинных связей и предсказания.</a:t>
            </a:r>
          </a:p>
          <a:p>
            <a:pPr eaLnBrk="1" hangingPunct="1">
              <a:spcBef>
                <a:spcPct val="0"/>
              </a:spcBef>
            </a:pPr>
            <a:r>
              <a:rPr lang="ru-RU" altLang="ru-RU" smtClean="0">
                <a:latin typeface="Arial" pitchFamily="34" charset="0"/>
              </a:rPr>
              <a:t>Однако сложность обнаружения всех максимально специфических правил </a:t>
            </a:r>
            <a:r>
              <a:rPr lang="en-US" altLang="ru-RU" smtClean="0">
                <a:latin typeface="Arial" pitchFamily="34" charset="0"/>
              </a:rPr>
              <a:t>NP</a:t>
            </a:r>
            <a:r>
              <a:rPr lang="ru-RU" altLang="ru-RU" smtClean="0">
                <a:latin typeface="Arial" pitchFamily="34" charset="0"/>
              </a:rPr>
              <a:t>-трудна.</a:t>
            </a:r>
          </a:p>
          <a:p>
            <a:pPr eaLnBrk="1" hangingPunct="1">
              <a:spcBef>
                <a:spcPct val="0"/>
              </a:spcBef>
            </a:pPr>
            <a:r>
              <a:rPr lang="ru-RU" altLang="ru-RU" smtClean="0">
                <a:latin typeface="Arial" pitchFamily="34" charset="0"/>
              </a:rPr>
              <a:t>Но нейрон работает параллельно, поэтому</a:t>
            </a:r>
            <a:r>
              <a:rPr lang="en-US" altLang="ru-RU" smtClean="0">
                <a:latin typeface="Arial" pitchFamily="34" charset="0"/>
              </a:rPr>
              <a:t> </a:t>
            </a:r>
            <a:r>
              <a:rPr lang="ru-RU" altLang="ru-RU" smtClean="0">
                <a:latin typeface="Arial" pitchFamily="34" charset="0"/>
              </a:rPr>
              <a:t>легко справляется с этой проблемой.</a:t>
            </a:r>
          </a:p>
        </p:txBody>
      </p:sp>
    </p:spTree>
    <p:extLst>
      <p:ext uri="{BB962C8B-B14F-4D97-AF65-F5344CB8AC3E}">
        <p14:creationId xmlns:p14="http://schemas.microsoft.com/office/powerpoint/2010/main" val="3211291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278890-E161-431B-84C5-15057E770402}" type="slidenum">
              <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12291" name="Rectangle 2"/>
          <p:cNvSpPr>
            <a:spLocks noGrp="1" noRot="1" noChangeAspect="1" noChangeArrowheads="1" noTextEdit="1"/>
          </p:cNvSpPr>
          <p:nvPr>
            <p:ph type="sldImg"/>
          </p:nvPr>
        </p:nvSpPr>
        <p:spPr>
          <a:xfrm>
            <a:off x="139700" y="768350"/>
            <a:ext cx="6819900" cy="3836988"/>
          </a:xfrm>
          <a:ln/>
        </p:spPr>
      </p:sp>
      <p:sp>
        <p:nvSpPr>
          <p:cNvPr id="12292" name="Rectangle 3"/>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ru-RU" altLang="ru-RU" smtClean="0"/>
              <a:t>Первым таким принципом является понятие задача, цель и результат, которые одновременно</a:t>
            </a:r>
            <a:r>
              <a:rPr lang="en-US" altLang="ru-RU" smtClean="0"/>
              <a:t> </a:t>
            </a:r>
            <a:r>
              <a:rPr lang="ru-RU" altLang="ru-RU" smtClean="0"/>
              <a:t>были сформулированы, как в математике, </a:t>
            </a:r>
            <a:br>
              <a:rPr lang="ru-RU" altLang="ru-RU" smtClean="0"/>
            </a:br>
            <a:r>
              <a:rPr lang="ru-RU" altLang="ru-RU" smtClean="0"/>
              <a:t>так и в теории функциональных систем.</a:t>
            </a:r>
          </a:p>
        </p:txBody>
      </p:sp>
    </p:spTree>
    <p:extLst>
      <p:ext uri="{BB962C8B-B14F-4D97-AF65-F5344CB8AC3E}">
        <p14:creationId xmlns:p14="http://schemas.microsoft.com/office/powerpoint/2010/main" val="4041273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48CBF8-5BC7-4B60-8478-1B6FB74484C0}" type="slidenum">
              <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ru-RU"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14339" name="Rectangle 2"/>
          <p:cNvSpPr>
            <a:spLocks noGrp="1" noRot="1" noChangeAspect="1" noChangeArrowheads="1" noTextEdit="1"/>
          </p:cNvSpPr>
          <p:nvPr>
            <p:ph type="sldImg"/>
          </p:nvPr>
        </p:nvSpPr>
        <p:spPr>
          <a:xfrm>
            <a:off x="139700" y="768350"/>
            <a:ext cx="6819900" cy="3836988"/>
          </a:xfrm>
          <a:ln/>
        </p:spPr>
      </p:sp>
      <p:sp>
        <p:nvSpPr>
          <p:cNvPr id="14340" name="Rectangle 3"/>
          <p:cNvSpPr>
            <a:spLocks noGrp="1" noChangeArrowheads="1"/>
          </p:cNvSpPr>
          <p:nvPr>
            <p:ph type="body" idx="1"/>
          </p:nvPr>
        </p:nvSpPr>
        <p:spPr>
          <a:xfrm>
            <a:off x="946150" y="4860925"/>
            <a:ext cx="5207000"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ru-RU" smtClean="0"/>
          </a:p>
        </p:txBody>
      </p:sp>
    </p:spTree>
    <p:extLst>
      <p:ext uri="{BB962C8B-B14F-4D97-AF65-F5344CB8AC3E}">
        <p14:creationId xmlns:p14="http://schemas.microsoft.com/office/powerpoint/2010/main" val="3150742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7"/>
            <a:ext cx="103632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A2D65A-EFA2-4A8B-8753-B68FE65B8DE0}" type="slidenum">
              <a:rPr lang="en-US" altLang="ru-RU"/>
              <a:pPr>
                <a:defRPr/>
              </a:pPr>
              <a:t>‹#›</a:t>
            </a:fld>
            <a:endParaRPr lang="en-US" altLang="ru-RU"/>
          </a:p>
        </p:txBody>
      </p:sp>
    </p:spTree>
    <p:extLst>
      <p:ext uri="{BB962C8B-B14F-4D97-AF65-F5344CB8AC3E}">
        <p14:creationId xmlns:p14="http://schemas.microsoft.com/office/powerpoint/2010/main" val="1149661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259CFC8-3DF3-40E8-AF01-9909DA295785}" type="slidenum">
              <a:rPr lang="en-US" altLang="ru-RU"/>
              <a:pPr>
                <a:defRPr/>
              </a:pPr>
              <a:t>‹#›</a:t>
            </a:fld>
            <a:endParaRPr lang="en-US" altLang="ru-RU"/>
          </a:p>
        </p:txBody>
      </p:sp>
    </p:spTree>
    <p:extLst>
      <p:ext uri="{BB962C8B-B14F-4D97-AF65-F5344CB8AC3E}">
        <p14:creationId xmlns:p14="http://schemas.microsoft.com/office/powerpoint/2010/main" val="2629191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40"/>
            <a:ext cx="27432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09600" y="274640"/>
            <a:ext cx="8026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A8B8B73-8ADC-4190-8EF5-5A50298CE640}" type="slidenum">
              <a:rPr lang="en-US" altLang="ru-RU"/>
              <a:pPr>
                <a:defRPr/>
              </a:pPr>
              <a:t>‹#›</a:t>
            </a:fld>
            <a:endParaRPr lang="en-US" altLang="ru-RU"/>
          </a:p>
        </p:txBody>
      </p:sp>
    </p:spTree>
    <p:extLst>
      <p:ext uri="{BB962C8B-B14F-4D97-AF65-F5344CB8AC3E}">
        <p14:creationId xmlns:p14="http://schemas.microsoft.com/office/powerpoint/2010/main" val="3923377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609600" y="274640"/>
            <a:ext cx="10972800" cy="5851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8814193-990A-44EA-87C0-0BDC1AD460A6}" type="slidenum">
              <a:rPr lang="en-US" altLang="ru-RU"/>
              <a:pPr>
                <a:defRPr/>
              </a:pPr>
              <a:t>‹#›</a:t>
            </a:fld>
            <a:endParaRPr lang="en-US" altLang="ru-RU"/>
          </a:p>
        </p:txBody>
      </p:sp>
    </p:spTree>
    <p:extLst>
      <p:ext uri="{BB962C8B-B14F-4D97-AF65-F5344CB8AC3E}">
        <p14:creationId xmlns:p14="http://schemas.microsoft.com/office/powerpoint/2010/main" val="1517638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Нижний колонтитул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Номер слайда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725EF61-C7C6-4F54-997F-D546BEC48C93}"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687281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Нижний колонтитул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Номер слайда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603C20B-5330-4C25-B4C9-38E13DEB995D}"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403151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Нижний колонтитул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Номер слайда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E203D8C-8340-40A1-A7B7-EC8BE3DCAFF8}"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212746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Нижний колонтитул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7" name="Номер слайда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70BEEE6-245B-42CE-8578-2F5947312D62}"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067493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8" name="Нижний колонтитул 7"/>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9" name="Номер слайда 8"/>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AECD71E-7063-4D46-B42C-04AE3858872B}"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3749090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4" name="Нижний колонтитул 3"/>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193EDEC-8D91-4744-82CA-9B838D7BD58E}"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615927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3" name="Нижний колонтитул 2"/>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4" name="Номер слайда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2746691-1345-4FF5-8962-B13702B54B81}"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2161321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3CA37F9-5695-488A-89CC-648E16CABD7E}" type="slidenum">
              <a:rPr lang="en-US" altLang="ru-RU"/>
              <a:pPr>
                <a:defRPr/>
              </a:pPr>
              <a:t>‹#›</a:t>
            </a:fld>
            <a:endParaRPr lang="en-US" altLang="ru-RU"/>
          </a:p>
        </p:txBody>
      </p:sp>
    </p:spTree>
    <p:extLst>
      <p:ext uri="{BB962C8B-B14F-4D97-AF65-F5344CB8AC3E}">
        <p14:creationId xmlns:p14="http://schemas.microsoft.com/office/powerpoint/2010/main" val="10212638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Нижний колонтитул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7" name="Номер слайда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FA85909-6828-4210-8DDF-80A9B9F080DF}"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7706497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Нижний колонтитул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7" name="Номер слайда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F18B021-3A3E-4BB2-BAAA-24CEADEE15B2}"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864380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Нижний колонтитул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Номер слайда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D612529-CBB7-477F-A15F-F36E87492643}"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239793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686800" y="609600"/>
            <a:ext cx="2590800" cy="54864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914400" y="609600"/>
            <a:ext cx="7569200" cy="54864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Нижний колонтитул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Номер слайда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B88079E-26F1-463B-9496-F5AD1073EEEA}"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25469492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914400" y="609600"/>
            <a:ext cx="10363200" cy="54864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Дата 2"/>
          <p:cNvSpPr>
            <a:spLocks noGrp="1"/>
          </p:cNvSpPr>
          <p:nvPr>
            <p:ph type="dt" sz="half" idx="10"/>
          </p:nvPr>
        </p:nvSpPr>
        <p:spPr>
          <a:xfrm>
            <a:off x="914400" y="6248400"/>
            <a:ext cx="2540000" cy="45720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4" name="Нижний колонтитул 3"/>
          <p:cNvSpPr>
            <a:spLocks noGrp="1"/>
          </p:cNvSpPr>
          <p:nvPr>
            <p:ph type="ftr" sz="quarter" idx="11"/>
          </p:nvPr>
        </p:nvSpPr>
        <p:spPr>
          <a:xfrm>
            <a:off x="4165600" y="6248400"/>
            <a:ext cx="38608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Номер слайда 4"/>
          <p:cNvSpPr>
            <a:spLocks noGrp="1"/>
          </p:cNvSpPr>
          <p:nvPr>
            <p:ph type="sldNum" sz="quarter" idx="12"/>
          </p:nvPr>
        </p:nvSpPr>
        <p:spPr>
          <a:xfrm>
            <a:off x="8737600" y="6248400"/>
            <a:ext cx="2540000" cy="45720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F29EBA5-B664-45F2-BA1E-ECE600429CA1}"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357802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96ED673-8511-4BE7-8F56-B461FC4011FE}"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40871154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A7D605C-6F8B-48F4-AC01-CB71EF8D8141}"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28545791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D850167-66CA-45E7-AAB4-142E55BC21B4}"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17454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FF963EA-5A7F-4538-8E65-B2FCFA0C5B01}"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3682134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2C24336-3A49-472A-85EC-1D897724451F}"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3136442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2"/>
            <a:ext cx="103632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FA44FB9-4AE9-4786-8901-A56149140FA9}" type="slidenum">
              <a:rPr lang="en-US" altLang="ru-RU"/>
              <a:pPr>
                <a:defRPr/>
              </a:pPr>
              <a:t>‹#›</a:t>
            </a:fld>
            <a:endParaRPr lang="en-US" altLang="ru-RU"/>
          </a:p>
        </p:txBody>
      </p:sp>
    </p:spTree>
    <p:extLst>
      <p:ext uri="{BB962C8B-B14F-4D97-AF65-F5344CB8AC3E}">
        <p14:creationId xmlns:p14="http://schemas.microsoft.com/office/powerpoint/2010/main" val="25309946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8C4B242-9A7A-423D-8297-38B5D5CC4A78}"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37908491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8936B00-0DCE-4E46-AC5F-2957A76B705F}"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120689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50D25FD-B309-4C90-A8BE-431EC6EE08AF}"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18842343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6062F27-9D1F-4497-8095-8D3EB32B72AA}"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24781488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39B5C31-8506-46FD-AE17-43C65708258B}"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30308679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686800" y="609600"/>
            <a:ext cx="2590800" cy="54864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914400" y="609600"/>
            <a:ext cx="7569200" cy="54864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8E64F8E-0184-461B-A754-28BC051AB5E1}"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39352243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914400" y="609600"/>
            <a:ext cx="10363200" cy="54864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77DDA0B-A3C8-47DB-9FED-D4DB2D540C22}"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22900689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7"/>
            <a:ext cx="103632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1C311A9-C5EA-4AEE-BA02-C9BC022EEB5D}"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2234443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CF47567-3987-42E7-9D3A-D764D66CC371}"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4220138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2"/>
            <a:ext cx="103632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80D0692-0E60-44D5-81E0-E48721D7C201}"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01247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87A5FC-4FA5-40B2-B08C-B129A00E0443}" type="slidenum">
              <a:rPr lang="en-US" altLang="ru-RU"/>
              <a:pPr>
                <a:defRPr/>
              </a:pPr>
              <a:t>‹#›</a:t>
            </a:fld>
            <a:endParaRPr lang="en-US" altLang="ru-RU"/>
          </a:p>
        </p:txBody>
      </p:sp>
    </p:spTree>
    <p:extLst>
      <p:ext uri="{BB962C8B-B14F-4D97-AF65-F5344CB8AC3E}">
        <p14:creationId xmlns:p14="http://schemas.microsoft.com/office/powerpoint/2010/main" val="35348328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7E63967-08B6-4A00-9BB3-152B9D332CFC}"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8733629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F532961-03F7-4B7C-BF8D-8DDBE78D194A}"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460886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F832510-A384-4029-AD0A-2AC9E3C8027B}"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1646628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E8E8DB6-9E76-47E3-8326-EA13C4A116AC}"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7467768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3" y="273050"/>
            <a:ext cx="4011084" cy="1162051"/>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BEC1A84-2F29-4819-8275-50E183133B7A}"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708229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1"/>
            <a:ext cx="7315200" cy="566739"/>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0F40637-4B9C-42D9-9F11-8F27CD00BEF1}"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6789696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FBEAD98-AFD3-4183-A039-43DBFCFC2595}"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157084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40"/>
            <a:ext cx="27432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09600" y="274640"/>
            <a:ext cx="8026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A5BBB33-41A7-401D-8FAA-D862DCB8E9AE}"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790658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609600" y="274640"/>
            <a:ext cx="10972800" cy="5851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BF53E1E-D38A-4CDE-ADE1-14B99727FA7A}"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7586387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D8AA9E6-A7E8-46C4-A3F4-702B81EEE4AF}"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6587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7F7BD52-CE4F-4ED8-A0BA-FF1E293588E5}" type="slidenum">
              <a:rPr lang="en-US" altLang="ru-RU"/>
              <a:pPr>
                <a:defRPr/>
              </a:pPr>
              <a:t>‹#›</a:t>
            </a:fld>
            <a:endParaRPr lang="en-US" altLang="ru-RU"/>
          </a:p>
        </p:txBody>
      </p:sp>
    </p:spTree>
    <p:extLst>
      <p:ext uri="{BB962C8B-B14F-4D97-AF65-F5344CB8AC3E}">
        <p14:creationId xmlns:p14="http://schemas.microsoft.com/office/powerpoint/2010/main" val="36030112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2B17EE9-8D2A-4FEA-A871-30A10FA648B9}"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000448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49E0FC1-48F6-423B-9012-12E2938A6725}"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275451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9A140E9-1919-466C-A0B5-67D86DECDDC4}"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84201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4E569A4-CFE8-493E-908C-5DFBA9851A9A}"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303090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4B94B22-4B25-491E-97AF-EF55DCFE6A73}"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96159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F328BC4-075A-4BB6-B6B7-6ED586A4A1CF}"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49828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C6101F6-1F1F-4DFC-8667-1E71EB721E4E}"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241317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B50B703-83C5-45F7-B3A2-B42F6C2541EF}"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773612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CAA2CF0-D5C6-4EFA-914B-54A22B7CF874}"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80177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D9A462C-7F4D-433A-8C0A-393FF7F703D2}"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58503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518D6D0-86CB-41CB-99B2-FEAE386090F3}" type="slidenum">
              <a:rPr lang="en-US" altLang="ru-RU"/>
              <a:pPr>
                <a:defRPr/>
              </a:pPr>
              <a:t>‹#›</a:t>
            </a:fld>
            <a:endParaRPr lang="en-US" altLang="ru-RU"/>
          </a:p>
        </p:txBody>
      </p:sp>
    </p:spTree>
    <p:extLst>
      <p:ext uri="{BB962C8B-B14F-4D97-AF65-F5344CB8AC3E}">
        <p14:creationId xmlns:p14="http://schemas.microsoft.com/office/powerpoint/2010/main" val="42062965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609600" y="274639"/>
            <a:ext cx="10972800" cy="5851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02A300-BB76-4274-9672-73D343503DA5}"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802651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7"/>
            <a:ext cx="103632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919DF68-476B-473F-A70B-F3E75AF14AA6}"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148667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2F5A934-08CA-44BF-857C-8A1E9AEA266B}"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340564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2"/>
            <a:ext cx="103632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3D02913-11BD-4CBA-ADB9-65176F458126}"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167815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6EFCAD9-A0F9-47FE-B96F-8BE4E8703C10}"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8476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E422080-6977-4DB3-B4CC-76004DF27055}"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421008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3837E12-A0A6-40E2-824E-26E8DCAF005F}"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751110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21591FD-E5C3-4D00-A90A-9C97F010139D}"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333830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3" y="273050"/>
            <a:ext cx="4011084" cy="1162051"/>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543878D-A231-42BF-B2BF-75CEA923F24A}"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039719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1"/>
            <a:ext cx="7315200" cy="566739"/>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A52EA87-EAB6-4FE6-AA02-81991698BFC4}"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47379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AF34EF2-8487-4EE6-A6AA-ED240FDE4B15}" type="slidenum">
              <a:rPr lang="en-US" altLang="ru-RU"/>
              <a:pPr>
                <a:defRPr/>
              </a:pPr>
              <a:t>‹#›</a:t>
            </a:fld>
            <a:endParaRPr lang="en-US" altLang="ru-RU"/>
          </a:p>
        </p:txBody>
      </p:sp>
    </p:spTree>
    <p:extLst>
      <p:ext uri="{BB962C8B-B14F-4D97-AF65-F5344CB8AC3E}">
        <p14:creationId xmlns:p14="http://schemas.microsoft.com/office/powerpoint/2010/main" val="28488433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D90F6F1-57ED-4777-9257-4FAB6293FA20}"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38777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40"/>
            <a:ext cx="27432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09600" y="274640"/>
            <a:ext cx="8026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A5F38DD-C279-49B1-882F-7B19F13D967E}"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529481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609600" y="274640"/>
            <a:ext cx="10972800" cy="5851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668FF6B-6F1B-421E-86DB-6C8CBF431D13}"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069411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7"/>
            <a:ext cx="103632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EBF6FF5-36AD-4D0C-9EB0-4FF92A3E4683}"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3893466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575455EB-1CC7-4C5E-B940-D2E51526E62C}"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306485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2"/>
            <a:ext cx="103632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B6391F7A-5C39-47F6-B80F-D123340CB6D2}"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901692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E08F267D-4B10-46CE-8479-84DC9C8919D9}"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544886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6680ECA-759E-4221-AF0F-E7EBC2542E71}"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05979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51D33246-ADC1-4B3A-961D-B0C0E404DB8A}"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71913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6E07026-4DBA-413A-A5DB-34FB0A1F41D6}"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42520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3" y="273050"/>
            <a:ext cx="4011084" cy="1162051"/>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85D513B-F5D3-4C36-9761-8F3121783FD4}" type="slidenum">
              <a:rPr lang="en-US" altLang="ru-RU"/>
              <a:pPr>
                <a:defRPr/>
              </a:pPr>
              <a:t>‹#›</a:t>
            </a:fld>
            <a:endParaRPr lang="en-US" altLang="ru-RU"/>
          </a:p>
        </p:txBody>
      </p:sp>
    </p:spTree>
    <p:extLst>
      <p:ext uri="{BB962C8B-B14F-4D97-AF65-F5344CB8AC3E}">
        <p14:creationId xmlns:p14="http://schemas.microsoft.com/office/powerpoint/2010/main" val="38404264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3" y="273050"/>
            <a:ext cx="4011084" cy="1162051"/>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16CC04C2-EFEE-4557-8025-8A89C4F91334}"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353081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1"/>
            <a:ext cx="7315200" cy="566739"/>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BD93D9D4-FDA5-4E30-9A14-8425B218ABFF}"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717983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2963861C-316E-46ED-A3DB-110A6A84F363}"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635339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40"/>
            <a:ext cx="27432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09600" y="274640"/>
            <a:ext cx="8026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2349C09-F623-49E4-B904-AEA8C4F65F00}"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154718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609600" y="274640"/>
            <a:ext cx="10972800" cy="5851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4"/>
          <p:cNvSpPr>
            <a:spLocks noGrp="1" noChangeArrowheads="1"/>
          </p:cNvSpPr>
          <p:nvPr>
            <p:ph type="dt" sz="half" idx="10"/>
          </p:nvPr>
        </p:nvSpPr>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5"/>
          <p:cNvSpPr>
            <a:spLocks noGrp="1" noChangeArrowheads="1"/>
          </p:cNvSpPr>
          <p:nvPr>
            <p:ph type="ftr" sz="quarter" idx="11"/>
          </p:nvPr>
        </p:nvSpPr>
        <p:spPr/>
        <p:txBody>
          <a:bodyPr/>
          <a:lstStyle>
            <a:lvl1pPr eaLnBrk="0" hangingPunc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6"/>
          <p:cNvSpPr>
            <a:spLocks noGrp="1" noChangeArrowheads="1"/>
          </p:cNvSpPr>
          <p:nvPr>
            <p:ph type="sldNum" sz="quarter" idx="12"/>
          </p:nvPr>
        </p:nvSpPr>
        <p:spPr/>
        <p:txBody>
          <a:bodyPr/>
          <a:lstStyle>
            <a:lvl1pPr eaLnBrk="0" hangingPunct="0">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001B378-509E-43A9-A674-B87569513FDD}"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152177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7"/>
            <a:ext cx="103632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05B12E5-30EE-4530-A5F9-7D1CBF3B8D08}"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09063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329B4F6-80D4-47CB-BED5-F050E5856FF6}"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492067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2"/>
            <a:ext cx="103632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CEA65D1-2F26-4BCE-A18D-75BE69D9D66E}"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857530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0F922CB-E55D-4E8C-8943-60CD3B3AFE1C}"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315918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462593E-4ED8-4D82-B7BE-21F5B715EBF4}"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81157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1"/>
            <a:ext cx="7315200" cy="566739"/>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2FF5CC0-93C2-498A-ABCD-4388CEF59894}" type="slidenum">
              <a:rPr lang="en-US" altLang="ru-RU"/>
              <a:pPr>
                <a:defRPr/>
              </a:pPr>
              <a:t>‹#›</a:t>
            </a:fld>
            <a:endParaRPr lang="en-US" altLang="ru-RU"/>
          </a:p>
        </p:txBody>
      </p:sp>
    </p:spTree>
    <p:extLst>
      <p:ext uri="{BB962C8B-B14F-4D97-AF65-F5344CB8AC3E}">
        <p14:creationId xmlns:p14="http://schemas.microsoft.com/office/powerpoint/2010/main" val="5919667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28C886F-ED30-46B5-AB87-86A7083BB234}"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739638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416757B-037F-495D-ADF1-11678D870C20}"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427737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3" y="273050"/>
            <a:ext cx="4011084" cy="1162051"/>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215CDA5-5650-4D21-9D73-22D5B2F817C7}"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132956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1"/>
            <a:ext cx="7315200" cy="566739"/>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D431531-45B7-43B7-8B7E-45650D602814}"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607983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9C844C1-1647-416A-9ED8-43072DF1CC4C}"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66892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40"/>
            <a:ext cx="27432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09600" y="274640"/>
            <a:ext cx="8026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8FF647C-AA24-456B-8DA8-484340FD5C84}"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0037141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609600" y="274640"/>
            <a:ext cx="10972800" cy="5851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9BF1B45-4B7B-4CCC-8AF0-67EFD64C2479}"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69536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jp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smtClean="0"/>
              <a:t>Click to edit Master text styles</a:t>
            </a:r>
          </a:p>
          <a:p>
            <a:pPr lvl="1"/>
            <a:r>
              <a:rPr lang="en-US" altLang="ru-RU" smtClean="0"/>
              <a:t>Second level</a:t>
            </a:r>
          </a:p>
          <a:p>
            <a:pPr lvl="2"/>
            <a:r>
              <a:rPr lang="en-US" altLang="ru-RU" smtClean="0"/>
              <a:t>Third level</a:t>
            </a:r>
          </a:p>
          <a:p>
            <a:pPr lvl="3"/>
            <a:r>
              <a:rPr lang="en-US" altLang="ru-RU" smtClean="0"/>
              <a:t>Fourth level</a:t>
            </a:r>
          </a:p>
          <a:p>
            <a:pPr lvl="4"/>
            <a:r>
              <a:rPr lang="en-US" altLang="ru-RU"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1BC58BF7-C833-4ED0-BA91-89251D340C28}" type="slidenum">
              <a:rPr lang="en-US" altLang="ru-RU"/>
              <a:pPr>
                <a:defRPr/>
              </a:pPr>
              <a:t>‹#›</a:t>
            </a:fld>
            <a:endParaRPr lang="en-US"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tx1"/>
                </a:solidFill>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7E319C5-3585-4E83-A8A2-9B573CEC3517}"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41803377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614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mn-lt"/>
                <a:cs typeface="+mn-cs"/>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tx1"/>
                </a:solidFill>
                <a:latin typeface="+mn-lt"/>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cs typeface="+mn-cs"/>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451D8A8-E90D-4D50-99C8-CB4CAA1572A0}" type="slidenum">
              <a:rPr kumimoji="0" lang="ru-RU"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92626444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ru-RU" smtClean="0"/>
              <a:t>Click to edit Master title style</a:t>
            </a:r>
          </a:p>
        </p:txBody>
      </p:sp>
      <p:sp>
        <p:nvSpPr>
          <p:cNvPr id="8195"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ru-RU" smtClean="0"/>
              <a:t>Click to edit Master text styles</a:t>
            </a:r>
          </a:p>
          <a:p>
            <a:pPr lvl="1"/>
            <a:r>
              <a:rPr lang="en-US" altLang="ru-RU" smtClean="0"/>
              <a:t>Second level</a:t>
            </a:r>
          </a:p>
          <a:p>
            <a:pPr lvl="2"/>
            <a:r>
              <a:rPr lang="en-US" altLang="ru-RU" smtClean="0"/>
              <a:t>Third level</a:t>
            </a:r>
          </a:p>
          <a:p>
            <a:pPr lvl="3"/>
            <a:r>
              <a:rPr lang="en-US" altLang="ru-RU" smtClean="0"/>
              <a:t>Fourth level</a:t>
            </a:r>
          </a:p>
          <a:p>
            <a:pPr lvl="4"/>
            <a:r>
              <a:rPr lang="en-US" altLang="ru-RU"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7EA102B-124B-44BD-8796-E039072DF37C}" type="slidenum">
              <a:rPr kumimoji="0" lang="en-US" sz="14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42543102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smtClean="0"/>
              <a:t>Click to edit Master title style</a:t>
            </a:r>
          </a:p>
        </p:txBody>
      </p:sp>
      <p:sp>
        <p:nvSpPr>
          <p:cNvPr id="3075"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smtClean="0"/>
              <a:t>Click to edit Master text styles</a:t>
            </a:r>
          </a:p>
          <a:p>
            <a:pPr lvl="1"/>
            <a:r>
              <a:rPr lang="en-US" altLang="ru-RU" smtClean="0"/>
              <a:t>Second level</a:t>
            </a:r>
          </a:p>
          <a:p>
            <a:pPr lvl="2"/>
            <a:r>
              <a:rPr lang="en-US" altLang="ru-RU" smtClean="0"/>
              <a:t>Third level</a:t>
            </a:r>
          </a:p>
          <a:p>
            <a:pPr lvl="3"/>
            <a:r>
              <a:rPr lang="en-US" altLang="ru-RU" smtClean="0"/>
              <a:t>Fourth level</a:t>
            </a:r>
          </a:p>
          <a:p>
            <a:pPr lvl="4"/>
            <a:r>
              <a:rPr lang="en-US" altLang="ru-RU"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D06CA32-D0F5-4541-B9C8-9FF1B304982E}"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7559082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smtClean="0"/>
              <a:t>Click to edit Master text styles</a:t>
            </a:r>
          </a:p>
          <a:p>
            <a:pPr lvl="1"/>
            <a:r>
              <a:rPr lang="en-US" altLang="ru-RU" smtClean="0"/>
              <a:t>Second level</a:t>
            </a:r>
          </a:p>
          <a:p>
            <a:pPr lvl="2"/>
            <a:r>
              <a:rPr lang="en-US" altLang="ru-RU" smtClean="0"/>
              <a:t>Third level</a:t>
            </a:r>
          </a:p>
          <a:p>
            <a:pPr lvl="3"/>
            <a:r>
              <a:rPr lang="en-US" altLang="ru-RU" smtClean="0"/>
              <a:t>Fourth level</a:t>
            </a:r>
          </a:p>
          <a:p>
            <a:pPr lvl="4"/>
            <a:r>
              <a:rPr lang="en-US" altLang="ru-RU"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F82CD62-B3C8-4410-89E4-0F528B4EE390}"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2361924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smtClean="0"/>
              <a:t>Click to edit Master title style</a:t>
            </a:r>
          </a:p>
        </p:txBody>
      </p:sp>
      <p:sp>
        <p:nvSpPr>
          <p:cNvPr id="4099"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smtClean="0"/>
              <a:t>Click to edit Master text styles</a:t>
            </a:r>
          </a:p>
          <a:p>
            <a:pPr lvl="1"/>
            <a:r>
              <a:rPr lang="en-US" altLang="ru-RU" smtClean="0"/>
              <a:t>Second level</a:t>
            </a:r>
          </a:p>
          <a:p>
            <a:pPr lvl="2"/>
            <a:r>
              <a:rPr lang="en-US" altLang="ru-RU" smtClean="0"/>
              <a:t>Third level</a:t>
            </a:r>
          </a:p>
          <a:p>
            <a:pPr lvl="3"/>
            <a:r>
              <a:rPr lang="en-US" altLang="ru-RU" smtClean="0"/>
              <a:t>Fourth level</a:t>
            </a:r>
          </a:p>
          <a:p>
            <a:pPr lvl="4"/>
            <a:r>
              <a:rPr lang="en-US" altLang="ru-RU"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22A8580-76CD-4178-882E-32ACC8A297AE}"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4093148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smtClean="0"/>
              <a:t>Click to edit Master text styles</a:t>
            </a:r>
          </a:p>
          <a:p>
            <a:pPr lvl="1"/>
            <a:r>
              <a:rPr lang="en-US" altLang="ru-RU" smtClean="0"/>
              <a:t>Second level</a:t>
            </a:r>
          </a:p>
          <a:p>
            <a:pPr lvl="2"/>
            <a:r>
              <a:rPr lang="en-US" altLang="ru-RU" smtClean="0"/>
              <a:t>Third level</a:t>
            </a:r>
          </a:p>
          <a:p>
            <a:pPr lvl="3"/>
            <a:r>
              <a:rPr lang="en-US" altLang="ru-RU" smtClean="0"/>
              <a:t>Fourth level</a:t>
            </a:r>
          </a:p>
          <a:p>
            <a:pPr lvl="4"/>
            <a:r>
              <a:rPr lang="en-US" altLang="ru-RU"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ECD80CC-A8BE-47F9-BC25-63474F417FD2}" type="slidenum">
              <a:rPr kumimoji="0" lang="en-US" altLang="ru-RU" sz="14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9514150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E:\&#1050;&#1086;&#1085;&#1075;&#1088;&#1077;&#1089;&#1089;\&#1057;&#1086;&#1079;&#1085;&#1072;&#1085;&#1080;&#1077;\worm.avi" TargetMode="External"/><Relationship Id="rId1" Type="http://schemas.microsoft.com/office/2007/relationships/media" Target="file:///E:\&#1050;&#1086;&#1085;&#1075;&#1088;&#1077;&#1089;&#1089;\&#1057;&#1086;&#1079;&#1085;&#1072;&#1085;&#1080;&#1077;\worm.avi" TargetMode="External"/><Relationship Id="rId5" Type="http://schemas.openxmlformats.org/officeDocument/2006/relationships/image" Target="../media/image16.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hyperlink" Target="https://www.youtube.com/watch?v=985Fw3yKeOM" TargetMode="External"/><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8.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6.wmf"/><Relationship Id="rId3" Type="http://schemas.openxmlformats.org/officeDocument/2006/relationships/notesSlide" Target="../notesSlides/notesSlide19.xml"/><Relationship Id="rId7" Type="http://schemas.openxmlformats.org/officeDocument/2006/relationships/image" Target="../media/image23.wmf"/><Relationship Id="rId12"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image" Target="../media/image28.jpeg"/><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25.wmf"/><Relationship Id="rId5" Type="http://schemas.openxmlformats.org/officeDocument/2006/relationships/image" Target="../media/image22.wmf"/><Relationship Id="rId15" Type="http://schemas.openxmlformats.org/officeDocument/2006/relationships/image" Target="../media/image27.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24.wmf"/><Relationship Id="rId14"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29.wmf"/><Relationship Id="rId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hyperlink" Target="mailto:vityaev@math.nsc.ru" TargetMode="External"/><Relationship Id="rId2" Type="http://schemas.openxmlformats.org/officeDocument/2006/relationships/notesSlide" Target="../notesSlides/notesSlide24.xml"/><Relationship Id="rId1" Type="http://schemas.openxmlformats.org/officeDocument/2006/relationships/slideLayout" Target="../slideLayouts/slideLayout88.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6.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notesSlide" Target="../notesSlides/notesSlide7.xml"/><Relationship Id="rId7" Type="http://schemas.openxmlformats.org/officeDocument/2006/relationships/image" Target="../media/image10.wmf"/><Relationship Id="rId2" Type="http://schemas.openxmlformats.org/officeDocument/2006/relationships/slideLayout" Target="../slideLayouts/slideLayout28.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9.w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199456" y="980728"/>
            <a:ext cx="9721080"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ru-RU" sz="2400" b="1" dirty="0">
                <a:solidFill>
                  <a:srgbClr val="CC0000"/>
                </a:solidFill>
              </a:rPr>
              <a:t>MATHEMATICS OF NATURAL INTELLIGENCE</a:t>
            </a:r>
            <a:endParaRPr lang="ru-RU" altLang="ru-RU" sz="2000" b="1" dirty="0">
              <a:solidFill>
                <a:srgbClr val="000066"/>
              </a:solidFill>
            </a:endParaRPr>
          </a:p>
          <a:p>
            <a:pPr algn="ctr" eaLnBrk="1" hangingPunct="1">
              <a:spcBef>
                <a:spcPct val="50000"/>
              </a:spcBef>
              <a:buFontTx/>
              <a:buNone/>
            </a:pPr>
            <a:endParaRPr lang="en-US" altLang="ru-RU" sz="2000" b="1" dirty="0" smtClean="0">
              <a:solidFill>
                <a:srgbClr val="0033CC"/>
              </a:solidFill>
            </a:endParaRPr>
          </a:p>
          <a:p>
            <a:pPr algn="ctr" eaLnBrk="1" hangingPunct="1">
              <a:spcBef>
                <a:spcPct val="50000"/>
              </a:spcBef>
              <a:buFontTx/>
              <a:buNone/>
            </a:pPr>
            <a:endParaRPr lang="en-US" altLang="ru-RU" sz="2000" b="1" dirty="0">
              <a:solidFill>
                <a:srgbClr val="0033CC"/>
              </a:solidFill>
            </a:endParaRPr>
          </a:p>
          <a:p>
            <a:pPr algn="ctr" eaLnBrk="1" hangingPunct="1">
              <a:spcBef>
                <a:spcPct val="50000"/>
              </a:spcBef>
              <a:buFontTx/>
              <a:buNone/>
            </a:pPr>
            <a:endParaRPr lang="en-US" altLang="ru-RU" sz="2000" b="1" dirty="0" smtClean="0">
              <a:solidFill>
                <a:srgbClr val="002060"/>
              </a:solidFill>
            </a:endParaRPr>
          </a:p>
          <a:p>
            <a:pPr algn="ctr" eaLnBrk="1" hangingPunct="1">
              <a:spcBef>
                <a:spcPct val="50000"/>
              </a:spcBef>
              <a:buFontTx/>
              <a:buNone/>
            </a:pPr>
            <a:r>
              <a:rPr lang="en-US" altLang="ru-RU" sz="2000" b="1" dirty="0" smtClean="0">
                <a:solidFill>
                  <a:srgbClr val="002060"/>
                </a:solidFill>
              </a:rPr>
              <a:t>Dr</a:t>
            </a:r>
            <a:r>
              <a:rPr lang="en-US" altLang="ru-RU" sz="2000" b="1" dirty="0" smtClean="0">
                <a:solidFill>
                  <a:srgbClr val="002060"/>
                </a:solidFill>
              </a:rPr>
              <a:t>. </a:t>
            </a:r>
            <a:r>
              <a:rPr lang="en-US" altLang="ru-RU" sz="2000" b="1" dirty="0" err="1" smtClean="0">
                <a:solidFill>
                  <a:srgbClr val="002060"/>
                </a:solidFill>
              </a:rPr>
              <a:t>csi</a:t>
            </a:r>
            <a:r>
              <a:rPr lang="en-US" altLang="ru-RU" sz="2000" b="1" dirty="0" smtClean="0">
                <a:solidFill>
                  <a:srgbClr val="002060"/>
                </a:solidFill>
              </a:rPr>
              <a:t>., Prof. Evgenii </a:t>
            </a:r>
            <a:r>
              <a:rPr lang="en-US" altLang="ru-RU" sz="2000" b="1" dirty="0">
                <a:solidFill>
                  <a:srgbClr val="002060"/>
                </a:solidFill>
              </a:rPr>
              <a:t>Vityaev</a:t>
            </a:r>
            <a:endParaRPr lang="ru-RU" altLang="ru-RU" sz="2000" b="1" dirty="0">
              <a:solidFill>
                <a:srgbClr val="002060"/>
              </a:solidFill>
            </a:endParaRPr>
          </a:p>
          <a:p>
            <a:pPr algn="ctr" eaLnBrk="1" hangingPunct="1">
              <a:spcBef>
                <a:spcPct val="50000"/>
              </a:spcBef>
              <a:buFontTx/>
              <a:buNone/>
            </a:pPr>
            <a:endParaRPr lang="en-US" altLang="ru-RU" sz="2000" b="1" dirty="0" smtClean="0">
              <a:solidFill>
                <a:srgbClr val="002060"/>
              </a:solidFill>
            </a:endParaRPr>
          </a:p>
          <a:p>
            <a:pPr algn="ctr" eaLnBrk="1" hangingPunct="1">
              <a:spcBef>
                <a:spcPct val="50000"/>
              </a:spcBef>
              <a:buFontTx/>
              <a:buNone/>
            </a:pPr>
            <a:endParaRPr lang="en-US" altLang="ru-RU" sz="2000" b="1" dirty="0">
              <a:solidFill>
                <a:srgbClr val="002060"/>
              </a:solidFill>
            </a:endParaRPr>
          </a:p>
          <a:p>
            <a:pPr algn="ctr" eaLnBrk="1" hangingPunct="1">
              <a:spcBef>
                <a:spcPct val="50000"/>
              </a:spcBef>
              <a:buFontTx/>
              <a:buNone/>
            </a:pPr>
            <a:endParaRPr lang="ru-RU" altLang="ru-RU" sz="2000" b="1" dirty="0">
              <a:solidFill>
                <a:srgbClr val="002060"/>
              </a:solidFill>
            </a:endParaRPr>
          </a:p>
          <a:p>
            <a:pPr algn="ctr" eaLnBrk="1" hangingPunct="1">
              <a:spcBef>
                <a:spcPct val="50000"/>
              </a:spcBef>
              <a:buFontTx/>
              <a:buNone/>
            </a:pPr>
            <a:r>
              <a:rPr lang="en-US" altLang="ru-RU" sz="2000" b="1" dirty="0" err="1">
                <a:solidFill>
                  <a:srgbClr val="002060"/>
                </a:solidFill>
              </a:rPr>
              <a:t>Sobolev</a:t>
            </a:r>
            <a:r>
              <a:rPr lang="en-US" altLang="ru-RU" sz="2000" b="1" dirty="0">
                <a:solidFill>
                  <a:srgbClr val="002060"/>
                </a:solidFill>
              </a:rPr>
              <a:t> Institute of Mathematics, </a:t>
            </a:r>
            <a:endParaRPr lang="ru-RU" altLang="ru-RU" sz="2000" b="1" dirty="0">
              <a:solidFill>
                <a:srgbClr val="002060"/>
              </a:solidFill>
            </a:endParaRPr>
          </a:p>
          <a:p>
            <a:pPr algn="ctr" eaLnBrk="1" hangingPunct="1">
              <a:spcBef>
                <a:spcPct val="50000"/>
              </a:spcBef>
              <a:buFontTx/>
              <a:buNone/>
            </a:pPr>
            <a:r>
              <a:rPr lang="en-US" altLang="ru-RU" sz="2000" b="1" dirty="0">
                <a:solidFill>
                  <a:srgbClr val="002060"/>
                </a:solidFill>
              </a:rPr>
              <a:t>The Artificial Intelligence Research Center of </a:t>
            </a:r>
            <a:r>
              <a:rPr lang="en-US" altLang="ru-RU" sz="2000" b="1" dirty="0" smtClean="0">
                <a:solidFill>
                  <a:srgbClr val="002060"/>
                </a:solidFill>
              </a:rPr>
              <a:t>the  Novosibirsk </a:t>
            </a:r>
            <a:r>
              <a:rPr lang="en-US" altLang="ru-RU" sz="2000" b="1" dirty="0">
                <a:solidFill>
                  <a:srgbClr val="002060"/>
                </a:solidFill>
              </a:rPr>
              <a:t>State University</a:t>
            </a:r>
            <a:endParaRPr lang="en-US" altLang="ru-RU" sz="2000" b="1" dirty="0">
              <a:solidFill>
                <a:srgbClr val="00206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415480" y="332656"/>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altLang="ru-RU" sz="2000" b="1" i="0" u="none" strike="noStrike" kern="1200" cap="none" spc="0" normalizeH="0" baseline="0" noProof="0" dirty="0">
                <a:ln>
                  <a:noFill/>
                </a:ln>
                <a:solidFill>
                  <a:srgbClr val="D80000"/>
                </a:solidFill>
                <a:effectLst/>
                <a:uLnTx/>
                <a:uFillTx/>
                <a:latin typeface="Arial" panose="020B0604020202020204" pitchFamily="34" charset="0"/>
                <a:ea typeface="+mn-ea"/>
                <a:cs typeface="+mn-cs"/>
              </a:rPr>
              <a:t>Task approach. The concept of task in the foundations of mathematics</a:t>
            </a:r>
            <a:endParaRPr kumimoji="0" lang="ru-RU" altLang="ru-RU" sz="2000" b="1" i="0" u="none" strike="noStrike" kern="1200" cap="none" spc="0" normalizeH="0" baseline="0" noProof="0" dirty="0">
              <a:ln>
                <a:noFill/>
              </a:ln>
              <a:solidFill>
                <a:srgbClr val="D80000"/>
              </a:solidFill>
              <a:effectLst/>
              <a:uLnTx/>
              <a:uFillTx/>
              <a:latin typeface="Arial" panose="020B0604020202020204" pitchFamily="34" charset="0"/>
              <a:ea typeface="+mn-ea"/>
              <a:cs typeface="+mn-cs"/>
            </a:endParaRPr>
          </a:p>
        </p:txBody>
      </p:sp>
      <p:sp>
        <p:nvSpPr>
          <p:cNvPr id="4" name="Text Box 3"/>
          <p:cNvSpPr txBox="1">
            <a:spLocks noChangeArrowheads="1"/>
          </p:cNvSpPr>
          <p:nvPr/>
        </p:nvSpPr>
        <p:spPr bwMode="auto">
          <a:xfrm>
            <a:off x="767408" y="980728"/>
            <a:ext cx="10657184" cy="4093428"/>
          </a:xfrm>
          <a:prstGeom prst="rect">
            <a:avLst/>
          </a:prstGeom>
          <a:noFill/>
          <a:ln w="9525">
            <a:noFill/>
            <a:miter lim="800000"/>
            <a:headEnd/>
            <a:tailEnd/>
          </a:ln>
        </p:spPr>
        <p:txBody>
          <a:bodyPr wrap="square">
            <a:spAutoFit/>
          </a:bodyPr>
          <a:lstStyle/>
          <a:p>
            <a:pPr marL="0" marR="0" lvl="0" indent="179388" algn="l" defTabSz="914400"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smtClean="0">
                <a:ln>
                  <a:noFill/>
                </a:ln>
                <a:solidFill>
                  <a:srgbClr val="000066"/>
                </a:solidFill>
                <a:effectLst/>
                <a:uLnTx/>
                <a:uFillTx/>
                <a:latin typeface="Times New Roman" pitchFamily="18" charset="0"/>
                <a:ea typeface="+mn-ea"/>
                <a:cs typeface="Times New Roman" pitchFamily="18" charset="0"/>
              </a:rPr>
              <a:t>A </a:t>
            </a:r>
            <a:r>
              <a:rPr kumimoji="0" lang="en-US" sz="2000" b="1" i="1" u="none" strike="noStrike" kern="1200" cap="none" spc="0" normalizeH="0" baseline="0" noProof="0" dirty="0">
                <a:ln>
                  <a:noFill/>
                </a:ln>
                <a:solidFill>
                  <a:srgbClr val="C00000"/>
                </a:solidFill>
                <a:effectLst/>
                <a:uLnTx/>
                <a:uFillTx/>
                <a:latin typeface="Times New Roman" pitchFamily="18" charset="0"/>
                <a:ea typeface="+mn-ea"/>
                <a:cs typeface="Times New Roman" pitchFamily="18" charset="0"/>
              </a:rPr>
              <a:t>TASK </a:t>
            </a:r>
            <a:r>
              <a:rPr kumimoji="0" lang="en-US"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is defined (comprehended) if and only if we have a </a:t>
            </a:r>
            <a:r>
              <a:rPr kumimoji="0" lang="en-US" sz="2000" b="1"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rPr>
              <a:t>criterion</a:t>
            </a:r>
            <a:r>
              <a:rPr kumimoji="0" lang="en-US"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dirty="0" smtClean="0">
                <a:ln>
                  <a:noFill/>
                </a:ln>
                <a:solidFill>
                  <a:srgbClr val="000066"/>
                </a:solidFill>
                <a:effectLst/>
                <a:uLnTx/>
                <a:uFillTx/>
                <a:latin typeface="Times New Roman" pitchFamily="18" charset="0"/>
                <a:ea typeface="+mn-ea"/>
                <a:cs typeface="Times New Roman" pitchFamily="18" charset="0"/>
              </a:rPr>
              <a:t>of </a:t>
            </a:r>
            <a:r>
              <a:rPr kumimoji="0" lang="en-US"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the </a:t>
            </a:r>
            <a:r>
              <a:rPr kumimoji="0" lang="en-US" sz="2000" b="0" i="0" u="none" strike="noStrike" kern="1200" cap="none" spc="0" normalizeH="0" baseline="0" noProof="0" dirty="0" smtClean="0">
                <a:ln>
                  <a:noFill/>
                </a:ln>
                <a:solidFill>
                  <a:srgbClr val="000066"/>
                </a:solidFill>
                <a:effectLst/>
                <a:uLnTx/>
                <a:uFillTx/>
                <a:latin typeface="Times New Roman" pitchFamily="18" charset="0"/>
                <a:ea typeface="+mn-ea"/>
                <a:cs typeface="Times New Roman" pitchFamily="18" charset="0"/>
              </a:rPr>
              <a:t>task solution </a:t>
            </a:r>
            <a:r>
              <a:rPr kumimoji="0" lang="en-US"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 a criterion for checking whether the presented solution is really a solution </a:t>
            </a:r>
            <a:r>
              <a:rPr kumimoji="0" lang="en-US" sz="2000" b="0" i="0" u="none" strike="noStrike" kern="1200" cap="none" spc="0" normalizeH="0" baseline="0" noProof="0" dirty="0" smtClean="0">
                <a:ln>
                  <a:noFill/>
                </a:ln>
                <a:solidFill>
                  <a:srgbClr val="000066"/>
                </a:solidFill>
                <a:effectLst/>
                <a:uLnTx/>
                <a:uFillTx/>
                <a:latin typeface="Times New Roman" pitchFamily="18" charset="0"/>
                <a:ea typeface="+mn-ea"/>
                <a:cs typeface="Times New Roman" pitchFamily="18" charset="0"/>
              </a:rPr>
              <a:t>of that </a:t>
            </a:r>
            <a:r>
              <a:rPr kumimoji="0" lang="en-US"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task. </a:t>
            </a:r>
            <a:endParaRPr kumimoji="0" lang="en-US" sz="2000" b="0" i="0" u="none" strike="noStrike" kern="1200" cap="none" spc="0" normalizeH="0" baseline="0" noProof="0" dirty="0" smtClean="0">
              <a:ln>
                <a:noFill/>
              </a:ln>
              <a:solidFill>
                <a:srgbClr val="000066"/>
              </a:solidFill>
              <a:effectLst/>
              <a:uLnTx/>
              <a:uFillTx/>
              <a:latin typeface="Times New Roman" pitchFamily="18" charset="0"/>
              <a:ea typeface="+mn-ea"/>
              <a:cs typeface="Times New Roman" pitchFamily="18" charset="0"/>
            </a:endParaRPr>
          </a:p>
          <a:p>
            <a:pPr marL="0" marR="0" lvl="0" indent="179388" algn="l" defTabSz="914400"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smtClean="0">
                <a:ln>
                  <a:noFill/>
                </a:ln>
                <a:solidFill>
                  <a:srgbClr val="000066"/>
                </a:solidFill>
                <a:effectLst/>
                <a:uLnTx/>
                <a:uFillTx/>
                <a:latin typeface="Times New Roman" pitchFamily="18" charset="0"/>
                <a:ea typeface="+mn-ea"/>
                <a:cs typeface="Times New Roman" pitchFamily="18" charset="0"/>
              </a:rPr>
              <a:t>In  </a:t>
            </a:r>
            <a:r>
              <a:rPr kumimoji="0" lang="en-US"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mathematical theories, such a criterion is usually considered to be a prof of the task solution. But this criterion is applied only when, within the framework of the formal system itself, we have both prof of the task solution and the ability to verify by means of the system itself that this proof is indeed a solution to the task. </a:t>
            </a:r>
            <a:endParaRPr kumimoji="0" lang="en-US" sz="2000" b="0" i="0" u="none" strike="noStrike" kern="1200" cap="none" spc="0" normalizeH="0" baseline="0" noProof="0" dirty="0" smtClean="0">
              <a:ln>
                <a:noFill/>
              </a:ln>
              <a:solidFill>
                <a:srgbClr val="000066"/>
              </a:solidFill>
              <a:effectLst/>
              <a:uLnTx/>
              <a:uFillTx/>
              <a:latin typeface="Times New Roman" pitchFamily="18" charset="0"/>
              <a:ea typeface="+mn-ea"/>
              <a:cs typeface="Times New Roman" pitchFamily="18" charset="0"/>
            </a:endParaRPr>
          </a:p>
          <a:p>
            <a:pPr marL="0" marR="0" lvl="0" indent="179388" algn="l" defTabSz="914400"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smtClean="0">
                <a:ln>
                  <a:noFill/>
                </a:ln>
                <a:solidFill>
                  <a:srgbClr val="000066"/>
                </a:solidFill>
                <a:effectLst/>
                <a:uLnTx/>
                <a:uFillTx/>
                <a:latin typeface="Times New Roman" pitchFamily="18" charset="0"/>
                <a:ea typeface="+mn-ea"/>
                <a:cs typeface="Times New Roman" pitchFamily="18" charset="0"/>
              </a:rPr>
              <a:t>It </a:t>
            </a:r>
            <a:r>
              <a:rPr kumimoji="0" lang="en-US"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was proved that only in "weak" formal systems (for which Gödel's theorem does not hold) can we determine by means of the formal system itself whether a text is a proof of task or not.</a:t>
            </a: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err="1">
                <a:ln>
                  <a:noFill/>
                </a:ln>
                <a:solidFill>
                  <a:srgbClr val="000066"/>
                </a:solidFill>
                <a:effectLst/>
                <a:uLnTx/>
                <a:uFillTx/>
                <a:latin typeface="Times New Roman" pitchFamily="18" charset="0"/>
                <a:ea typeface="+mn-ea"/>
                <a:cs typeface="Times New Roman" pitchFamily="18" charset="0"/>
              </a:rPr>
              <a:t>Yu.L.Ershov</a:t>
            </a:r>
            <a:r>
              <a:rPr kumimoji="0" lang="en-US"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dirty="0" err="1">
                <a:ln>
                  <a:noFill/>
                </a:ln>
                <a:solidFill>
                  <a:srgbClr val="000066"/>
                </a:solidFill>
                <a:effectLst/>
                <a:uLnTx/>
                <a:uFillTx/>
                <a:latin typeface="Times New Roman" pitchFamily="18" charset="0"/>
                <a:ea typeface="+mn-ea"/>
                <a:cs typeface="Times New Roman" pitchFamily="18" charset="0"/>
              </a:rPr>
              <a:t>K.F.Samokhvalov</a:t>
            </a:r>
            <a:r>
              <a:rPr kumimoji="0" lang="en-US"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 Modern Philosophy of Mathematics, 2007.</a:t>
            </a:r>
          </a:p>
          <a:p>
            <a:pPr marL="0" marR="0" lvl="0" indent="179388" algn="l" defTabSz="914400"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As a result, Hilbert’s program for substantiating mathematics is formulated differently: it is not necessary for all mathematics to prove its consistency — this is impossible and unnecessary. It is necessary to formulate and solve problems within the framework of weak formal systems.</a:t>
            </a:r>
          </a:p>
        </p:txBody>
      </p:sp>
    </p:spTree>
    <p:extLst>
      <p:ext uri="{BB962C8B-B14F-4D97-AF65-F5344CB8AC3E}">
        <p14:creationId xmlns:p14="http://schemas.microsoft.com/office/powerpoint/2010/main" val="28141444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839416" y="631346"/>
            <a:ext cx="10729192" cy="589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7621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R="0" lvl="0" indent="0" algn="l" defTabSz="914400" rtl="0" eaLnBrk="1" fontAlgn="base" latinLnBrk="0" hangingPunct="1">
              <a:lnSpc>
                <a:spcPct val="100000"/>
              </a:lnSpc>
              <a:spcBef>
                <a:spcPct val="0"/>
              </a:spcBef>
              <a:spcAft>
                <a:spcPts val="60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 </a:t>
            </a:r>
            <a:r>
              <a:rPr kumimoji="0" lang="en-US" altLang="ru-RU" sz="2000" b="1"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generalization of the task concept </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is the concept of a </a:t>
            </a:r>
            <a:r>
              <a:rPr kumimoji="0" lang="en-US" altLang="ru-RU" sz="2000" b="1"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Goal</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b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b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 goal cannot be achieved without a criterion for its achievement, </a:t>
            </a:r>
            <a:r>
              <a:rPr kumimoji="0" lang="en-US" altLang="ru-RU" sz="20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otherwise </a:t>
            </a:r>
            <a:br>
              <a:rPr kumimoji="0" lang="en-US" altLang="ru-RU" sz="20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br>
            <a:r>
              <a:rPr kumimoji="0" lang="en-US" altLang="ru-RU" sz="20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one </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can always assume that it has already been achieved. </a:t>
            </a:r>
            <a:endParaRPr kumimoji="0" lang="en-US" altLang="ru-RU" sz="20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endParaRPr>
          </a:p>
          <a:p>
            <a:pPr marL="0" marR="0" lvl="0" indent="176213" algn="l" defTabSz="914400" rtl="0" eaLnBrk="1" fontAlgn="base" latinLnBrk="0" hangingPunct="1">
              <a:lnSpc>
                <a:spcPct val="100000"/>
              </a:lnSpc>
              <a:spcBef>
                <a:spcPct val="0"/>
              </a:spcBef>
              <a:spcAft>
                <a:spcPts val="600"/>
              </a:spcAft>
              <a:buClrTx/>
              <a:buSzTx/>
              <a:buFontTx/>
              <a:buNone/>
              <a:tabLst/>
              <a:defRPr/>
            </a:pPr>
            <a:r>
              <a:rPr kumimoji="0" lang="en-US" altLang="ru-RU" sz="20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Therefore</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the formulation of the goal should always be </a:t>
            </a:r>
            <a:r>
              <a:rPr kumimoji="0" lang="en-US" altLang="ru-RU" sz="20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accompanied </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by a </a:t>
            </a:r>
            <a:r>
              <a:rPr kumimoji="0" lang="en-US" altLang="ru-RU" sz="20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
            </a:r>
            <a:br>
              <a:rPr kumimoji="0" lang="en-US" altLang="ru-RU" sz="20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br>
            <a:r>
              <a:rPr kumimoji="0" lang="en-US" altLang="ru-RU" sz="20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definition </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of the </a:t>
            </a:r>
            <a:r>
              <a:rPr kumimoji="0" lang="en-US" altLang="ru-RU" sz="2000" b="1"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criteria of the goal achievement</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altLang="ru-RU" sz="20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Reaching </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the goal gives a certain </a:t>
            </a:r>
            <a:r>
              <a:rPr kumimoji="0" lang="en-US" altLang="ru-RU" sz="2000" b="1"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Result</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t>
            </a:r>
          </a:p>
          <a:p>
            <a:pPr marL="0" marR="0" lvl="0" indent="176213" algn="l" defTabSz="914400" rtl="0" eaLnBrk="1" fontAlgn="base" latinLnBrk="0" hangingPunct="1">
              <a:lnSpc>
                <a:spcPct val="100000"/>
              </a:lnSpc>
              <a:spcBef>
                <a:spcPct val="0"/>
              </a:spcBef>
              <a:spcAft>
                <a:spcPts val="60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The only physiological theory in which the Goal achievement and the Result obtaining is considered as the solution by the brain of the TASK to satisfy some need is the Theory of Functional Systems by P.K. </a:t>
            </a:r>
            <a:r>
              <a:rPr kumimoji="0" lang="en-US" altLang="ru-RU" sz="20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Anokhin</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This theory also reveals the physiological mechanisms for achieving the goal and solving the task by the brain.</a:t>
            </a:r>
          </a:p>
          <a:p>
            <a:pPr marL="0" marR="0" lvl="0" indent="176213" algn="l" defTabSz="914400" rtl="0" eaLnBrk="1" fontAlgn="base" latinLnBrk="0" hangingPunct="1">
              <a:lnSpc>
                <a:spcPct val="100000"/>
              </a:lnSpc>
              <a:spcBef>
                <a:spcPct val="0"/>
              </a:spcBef>
              <a:spcAft>
                <a:spcPts val="60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“Perhaps one of the </a:t>
            </a:r>
            <a:r>
              <a:rPr kumimoji="0" lang="en-US" altLang="ru-RU" sz="2000" b="1"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most dramatic moments in the history of the brain </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study as an integrative formation is the fixation of </a:t>
            </a:r>
            <a:r>
              <a:rPr kumimoji="0" lang="en-US" altLang="ru-RU" sz="2000" b="1"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attention on the action </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itself, and </a:t>
            </a:r>
            <a:r>
              <a:rPr kumimoji="0" lang="en-US" altLang="ru-RU" sz="2000" b="1"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not on its results </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we can assume that the result of the “grasping reflex” will not be grabbing as an action, but that </a:t>
            </a:r>
            <a:r>
              <a:rPr kumimoji="0" lang="en-US" altLang="ru-RU" sz="2000" b="1"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totality afferent stimuli</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which corresponds to the signs of the "captured" subject” P.K. </a:t>
            </a:r>
            <a:r>
              <a:rPr kumimoji="0" lang="en-US" altLang="ru-RU" sz="20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Anokhin</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altLang="ru-RU" sz="2000" b="1" i="1"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The totality of afferent stimuli</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is the criterion for achieving the goal in TFS.</a:t>
            </a:r>
          </a:p>
          <a:p>
            <a:pPr marL="0" marR="0" lvl="0" indent="176213" algn="l" defTabSz="914400" rtl="0" eaLnBrk="1" fontAlgn="base" latinLnBrk="0" hangingPunct="1">
              <a:lnSpc>
                <a:spcPct val="100000"/>
              </a:lnSpc>
              <a:spcBef>
                <a:spcPct val="0"/>
              </a:spcBef>
              <a:spcAft>
                <a:spcPts val="60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Therefore, a prerequisite for the purposeful behavior of an intelligent agent is goal-setting, including a criterion for achieving the goal.</a:t>
            </a:r>
          </a:p>
          <a:p>
            <a:pPr marL="0" marR="0" lvl="0" indent="176213" algn="l" defTabSz="914400" rtl="0" eaLnBrk="1" fontAlgn="base" latinLnBrk="0" hangingPunct="1">
              <a:lnSpc>
                <a:spcPct val="100000"/>
              </a:lnSpc>
              <a:spcBef>
                <a:spcPct val="0"/>
              </a:spcBef>
              <a:spcAft>
                <a:spcPts val="600"/>
              </a:spcAft>
              <a:buClrTx/>
              <a:buSzTx/>
              <a:buFontTx/>
              <a:buNone/>
              <a:tabLst/>
              <a:defRPr/>
            </a:pPr>
            <a:r>
              <a:rPr kumimoji="0" lang="en-US" altLang="ru-RU" sz="1600" b="1" i="1"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Evgenii E. Vityaev Purposefulness as a Principle of Brain Activity // Anticipation: Learning from the Past, (ed.) M. </a:t>
            </a:r>
            <a:r>
              <a:rPr kumimoji="0" lang="en-US" altLang="ru-RU" sz="1600" b="1" i="1"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Times New Roman" panose="02020603050405020304" pitchFamily="18" charset="0"/>
              </a:rPr>
              <a:t>Nadin</a:t>
            </a:r>
            <a:r>
              <a:rPr kumimoji="0" lang="en-US" altLang="ru-RU" sz="1600" b="1" i="1"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 Cognitive Systems Monographs, V.25, Chapter No.: 13. Springer, 2015, pp. 231-254.</a:t>
            </a:r>
            <a:endParaRPr kumimoji="0" lang="ru-RU" altLang="ru-RU" sz="1600" b="1" i="1"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3315" name="Text Box 2"/>
          <p:cNvSpPr txBox="1">
            <a:spLocks noChangeArrowheads="1"/>
          </p:cNvSpPr>
          <p:nvPr/>
        </p:nvSpPr>
        <p:spPr bwMode="auto">
          <a:xfrm>
            <a:off x="1218332" y="99297"/>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ru-RU" sz="2000" b="1" i="0" u="none" strike="noStrike" kern="1200" cap="none" spc="0" normalizeH="0" baseline="0" noProof="0" dirty="0">
                <a:ln>
                  <a:noFill/>
                </a:ln>
                <a:solidFill>
                  <a:srgbClr val="D80000"/>
                </a:solidFill>
                <a:effectLst/>
                <a:uLnTx/>
                <a:uFillTx/>
                <a:latin typeface="Arial" panose="020B0604020202020204" pitchFamily="34" charset="0"/>
                <a:ea typeface="+mn-ea"/>
                <a:cs typeface="+mn-cs"/>
              </a:rPr>
              <a:t>The concept of “Task" in cognitive sciences</a:t>
            </a:r>
            <a:endParaRPr kumimoji="0" lang="ru-RU" altLang="ru-RU" sz="2000" b="1" i="0" u="none" strike="noStrike" kern="1200" cap="none" spc="0" normalizeH="0" baseline="0" noProof="0" dirty="0">
              <a:ln>
                <a:noFill/>
              </a:ln>
              <a:solidFill>
                <a:srgbClr val="D80000"/>
              </a:solidFill>
              <a:effectLst/>
              <a:uLnTx/>
              <a:uFillTx/>
              <a:latin typeface="Arial" panose="020B0604020202020204" pitchFamily="34" charset="0"/>
              <a:ea typeface="+mn-ea"/>
              <a:cs typeface="+mn-cs"/>
            </a:endParaRPr>
          </a:p>
        </p:txBody>
      </p:sp>
      <p:grpSp>
        <p:nvGrpSpPr>
          <p:cNvPr id="13316" name="Group 34"/>
          <p:cNvGrpSpPr>
            <a:grpSpLocks/>
          </p:cNvGrpSpPr>
          <p:nvPr/>
        </p:nvGrpSpPr>
        <p:grpSpPr bwMode="auto">
          <a:xfrm>
            <a:off x="9264352" y="588640"/>
            <a:ext cx="1836737" cy="1247775"/>
            <a:chOff x="932" y="1075"/>
            <a:chExt cx="2894" cy="1965"/>
          </a:xfrm>
        </p:grpSpPr>
        <p:sp>
          <p:nvSpPr>
            <p:cNvPr id="13317" name="AutoShape 35"/>
            <p:cNvSpPr>
              <a:spLocks noChangeArrowheads="1"/>
            </p:cNvSpPr>
            <p:nvPr/>
          </p:nvSpPr>
          <p:spPr bwMode="auto">
            <a:xfrm>
              <a:off x="978" y="1075"/>
              <a:ext cx="2848" cy="1160"/>
            </a:xfrm>
            <a:prstGeom prst="bracketPair">
              <a:avLst>
                <a:gd name="adj" fmla="val 16667"/>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18" name="Text Box 36"/>
            <p:cNvSpPr txBox="1">
              <a:spLocks noChangeArrowheads="1"/>
            </p:cNvSpPr>
            <p:nvPr/>
          </p:nvSpPr>
          <p:spPr bwMode="auto">
            <a:xfrm>
              <a:off x="932" y="2311"/>
              <a:ext cx="2869" cy="729"/>
            </a:xfrm>
            <a:prstGeom prst="rect">
              <a:avLst/>
            </a:prstGeom>
            <a:solidFill>
              <a:srgbClr val="FFFFFF"/>
            </a:solidFill>
            <a:ln w="15875">
              <a:solidFill>
                <a:srgbClr val="0070C0"/>
              </a:solidFill>
              <a:miter lim="800000"/>
              <a:headEnd/>
              <a:tailEnd/>
            </a:ln>
          </p:spPr>
          <p:txBody>
            <a:bodyPr lIns="18000" tIns="10800" rIns="18000" bIns="1080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ru-RU" altLang="ru-RU"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ru-RU"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Goal</a:t>
              </a:r>
              <a:r>
                <a:rPr kumimoji="0" lang="ru-RU" altLang="ru-RU"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a:t>
              </a:r>
              <a:r>
                <a:rPr kumimoji="0" lang="en-US" altLang="ru-RU"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Criteria of</a:t>
              </a:r>
              <a:br>
                <a:rPr kumimoji="0" lang="en-US" altLang="ru-RU"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br>
              <a:r>
                <a:rPr kumimoji="0" lang="en-US" altLang="ru-RU" sz="11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the goal </a:t>
              </a:r>
              <a:r>
                <a:rPr kumimoji="0" lang="en-US" altLang="ru-RU" sz="1100" b="0" i="0" u="sng"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achivement</a:t>
              </a:r>
              <a:r>
                <a:rPr kumimoji="0" lang="en-US" altLang="ru-RU" sz="11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r>
              <a:br>
                <a:rPr kumimoji="0" lang="en-US" altLang="ru-RU" sz="11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br>
              <a:r>
                <a:rPr kumimoji="0" lang="ru-RU" altLang="ru-RU"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ru-RU"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Result</a:t>
              </a:r>
              <a:endParaRPr kumimoji="0" lang="ru-RU" altLang="ru-RU"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319" name="Rectangle 37"/>
            <p:cNvSpPr>
              <a:spLocks noChangeArrowheads="1"/>
            </p:cNvSpPr>
            <p:nvPr/>
          </p:nvSpPr>
          <p:spPr bwMode="auto">
            <a:xfrm>
              <a:off x="1138" y="1215"/>
              <a:ext cx="252" cy="848"/>
            </a:xfrm>
            <a:prstGeom prst="rect">
              <a:avLst/>
            </a:prstGeom>
            <a:solidFill>
              <a:srgbClr val="4472C4"/>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0" name="Rectangle 38"/>
            <p:cNvSpPr>
              <a:spLocks noChangeArrowheads="1"/>
            </p:cNvSpPr>
            <p:nvPr/>
          </p:nvSpPr>
          <p:spPr bwMode="auto">
            <a:xfrm>
              <a:off x="1408" y="1365"/>
              <a:ext cx="397" cy="143"/>
            </a:xfrm>
            <a:prstGeom prst="rect">
              <a:avLst/>
            </a:prstGeom>
            <a:solidFill>
              <a:srgbClr val="4472C4"/>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1" name="Rectangle 39"/>
            <p:cNvSpPr>
              <a:spLocks noChangeArrowheads="1"/>
            </p:cNvSpPr>
            <p:nvPr/>
          </p:nvSpPr>
          <p:spPr bwMode="auto">
            <a:xfrm>
              <a:off x="1408" y="1558"/>
              <a:ext cx="720" cy="143"/>
            </a:xfrm>
            <a:prstGeom prst="rect">
              <a:avLst/>
            </a:prstGeom>
            <a:solidFill>
              <a:srgbClr val="4472C4"/>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2" name="Rectangle 40"/>
            <p:cNvSpPr>
              <a:spLocks noChangeArrowheads="1"/>
            </p:cNvSpPr>
            <p:nvPr/>
          </p:nvSpPr>
          <p:spPr bwMode="auto">
            <a:xfrm>
              <a:off x="1390" y="1741"/>
              <a:ext cx="222" cy="143"/>
            </a:xfrm>
            <a:prstGeom prst="rect">
              <a:avLst/>
            </a:prstGeom>
            <a:solidFill>
              <a:srgbClr val="4472C4"/>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3" name="Rectangle 41"/>
            <p:cNvSpPr>
              <a:spLocks noChangeArrowheads="1"/>
            </p:cNvSpPr>
            <p:nvPr/>
          </p:nvSpPr>
          <p:spPr bwMode="auto">
            <a:xfrm>
              <a:off x="1390" y="1913"/>
              <a:ext cx="415" cy="150"/>
            </a:xfrm>
            <a:prstGeom prst="rect">
              <a:avLst/>
            </a:prstGeom>
            <a:solidFill>
              <a:srgbClr val="4472C4"/>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4" name="Rectangle 42"/>
            <p:cNvSpPr>
              <a:spLocks noChangeArrowheads="1"/>
            </p:cNvSpPr>
            <p:nvPr/>
          </p:nvSpPr>
          <p:spPr bwMode="auto">
            <a:xfrm>
              <a:off x="1428" y="1222"/>
              <a:ext cx="222" cy="143"/>
            </a:xfrm>
            <a:prstGeom prst="rect">
              <a:avLst/>
            </a:prstGeom>
            <a:solidFill>
              <a:srgbClr val="4472C4"/>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5" name="Rectangle 43"/>
            <p:cNvSpPr>
              <a:spLocks noChangeArrowheads="1"/>
            </p:cNvSpPr>
            <p:nvPr/>
          </p:nvSpPr>
          <p:spPr bwMode="auto">
            <a:xfrm>
              <a:off x="3382" y="1215"/>
              <a:ext cx="252" cy="848"/>
            </a:xfrm>
            <a:prstGeom prst="rect">
              <a:avLst/>
            </a:prstGeom>
            <a:solidFill>
              <a:srgbClr val="FF0000"/>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6" name="Rectangle 44"/>
            <p:cNvSpPr>
              <a:spLocks noChangeArrowheads="1"/>
            </p:cNvSpPr>
            <p:nvPr/>
          </p:nvSpPr>
          <p:spPr bwMode="auto">
            <a:xfrm>
              <a:off x="2964" y="1415"/>
              <a:ext cx="397" cy="143"/>
            </a:xfrm>
            <a:prstGeom prst="rect">
              <a:avLst/>
            </a:prstGeom>
            <a:solidFill>
              <a:srgbClr val="FF0000"/>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7" name="Rectangle 45"/>
            <p:cNvSpPr>
              <a:spLocks noChangeArrowheads="1"/>
            </p:cNvSpPr>
            <p:nvPr/>
          </p:nvSpPr>
          <p:spPr bwMode="auto">
            <a:xfrm>
              <a:off x="2662" y="1236"/>
              <a:ext cx="720" cy="143"/>
            </a:xfrm>
            <a:prstGeom prst="rect">
              <a:avLst/>
            </a:prstGeom>
            <a:solidFill>
              <a:srgbClr val="FF0000"/>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8" name="Rectangle 46"/>
            <p:cNvSpPr>
              <a:spLocks noChangeArrowheads="1"/>
            </p:cNvSpPr>
            <p:nvPr/>
          </p:nvSpPr>
          <p:spPr bwMode="auto">
            <a:xfrm>
              <a:off x="2967" y="1924"/>
              <a:ext cx="415" cy="150"/>
            </a:xfrm>
            <a:prstGeom prst="rect">
              <a:avLst/>
            </a:prstGeom>
            <a:solidFill>
              <a:srgbClr val="FF0000"/>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29" name="Rectangle 47"/>
            <p:cNvSpPr>
              <a:spLocks noChangeArrowheads="1"/>
            </p:cNvSpPr>
            <p:nvPr/>
          </p:nvSpPr>
          <p:spPr bwMode="auto">
            <a:xfrm>
              <a:off x="3139" y="1598"/>
              <a:ext cx="222" cy="143"/>
            </a:xfrm>
            <a:prstGeom prst="rect">
              <a:avLst/>
            </a:prstGeom>
            <a:solidFill>
              <a:srgbClr val="FF0000"/>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30" name="Rectangle 48"/>
            <p:cNvSpPr>
              <a:spLocks noChangeArrowheads="1"/>
            </p:cNvSpPr>
            <p:nvPr/>
          </p:nvSpPr>
          <p:spPr bwMode="auto">
            <a:xfrm>
              <a:off x="2662" y="1770"/>
              <a:ext cx="720" cy="143"/>
            </a:xfrm>
            <a:prstGeom prst="rect">
              <a:avLst/>
            </a:prstGeom>
            <a:solidFill>
              <a:srgbClr val="FF0000"/>
            </a:solidFill>
            <a:ln w="0">
              <a:solidFill>
                <a:srgbClr val="F2F2F2"/>
              </a:solidFill>
              <a:miter lim="800000"/>
              <a:headEnd/>
              <a:tailEnd/>
            </a:ln>
            <a:effectLst>
              <a:outerShdw dist="28398" dir="3806097" algn="ctr" rotWithShape="0">
                <a:srgbClr val="1F3763">
                  <a:alpha val="50000"/>
                </a:srgbClr>
              </a:outerShdw>
            </a:effec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28555683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1546225" y="4724400"/>
            <a:ext cx="903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7938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179388" algn="l" defTabSz="914400" rtl="0" eaLnBrk="1" fontAlgn="base" latinLnBrk="0" hangingPunct="1">
              <a:lnSpc>
                <a:spcPct val="100000"/>
              </a:lnSpc>
              <a:spcBef>
                <a:spcPct val="0"/>
              </a:spcBef>
              <a:spcAft>
                <a:spcPts val="600"/>
              </a:spcAft>
              <a:buClrTx/>
              <a:buSzTx/>
              <a:buFontTx/>
              <a:buNone/>
              <a:tabLst/>
              <a:defRPr/>
            </a:pPr>
            <a:endParaRPr kumimoji="0" lang="ru-RU" altLang="ru-RU" sz="1800" b="0" i="0" u="none" strike="noStrike" kern="1200" cap="none" spc="0" normalizeH="0" baseline="0" noProof="0">
              <a:ln>
                <a:noFill/>
              </a:ln>
              <a:solidFill>
                <a:srgbClr val="000066"/>
              </a:solidFill>
              <a:effectLst/>
              <a:uLnTx/>
              <a:uFillTx/>
              <a:latin typeface="Times New Roman" panose="02020603050405020304" pitchFamily="18" charset="0"/>
              <a:ea typeface="+mn-ea"/>
              <a:cs typeface="Times New Roman" panose="02020603050405020304" pitchFamily="18"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116632"/>
            <a:ext cx="11579384" cy="6192688"/>
          </a:xfrm>
          <a:prstGeom prst="rect">
            <a:avLst/>
          </a:prstGeom>
        </p:spPr>
      </p:pic>
      <p:sp>
        <p:nvSpPr>
          <p:cNvPr id="3" name="TextBox 2"/>
          <p:cNvSpPr txBox="1"/>
          <p:nvPr/>
        </p:nvSpPr>
        <p:spPr>
          <a:xfrm>
            <a:off x="335360" y="5949280"/>
            <a:ext cx="11593288"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18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Evaluation </a:t>
            </a:r>
            <a:r>
              <a:rPr kumimoji="0" lang="en-US" altLang="ru-RU"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of the achieved result of an action occurs with the help of an active </a:t>
            </a:r>
            <a:r>
              <a:rPr kumimoji="0" lang="en-US" altLang="ru-RU" sz="1800" b="1" i="1" u="none" strike="noStrike" kern="1200" cap="none" spc="0" normalizeH="0" baseline="0" noProof="0" dirty="0">
                <a:ln>
                  <a:noFill/>
                </a:ln>
                <a:solidFill>
                  <a:srgbClr val="A50021"/>
                </a:solidFill>
                <a:effectLst/>
                <a:uLnTx/>
                <a:uFillTx/>
                <a:latin typeface="Times New Roman" panose="02020603050405020304" pitchFamily="18" charset="0"/>
                <a:ea typeface="+mn-ea"/>
                <a:cs typeface="Times New Roman" panose="02020603050405020304" pitchFamily="18" charset="0"/>
              </a:rPr>
              <a:t>orientation-research activity</a:t>
            </a:r>
            <a:r>
              <a:rPr kumimoji="0" lang="en-US" altLang="ru-RU"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which occurs in all cases when the result of a perfect action does not correspond to the properties of the acceptor of the action </a:t>
            </a:r>
            <a:r>
              <a:rPr kumimoji="0" lang="en-US" altLang="ru-RU" sz="18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results.</a:t>
            </a:r>
            <a:endParaRPr kumimoji="0" lang="ru-RU"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49967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txBox="1">
            <a:spLocks noChangeArrowheads="1"/>
          </p:cNvSpPr>
          <p:nvPr/>
        </p:nvSpPr>
        <p:spPr bwMode="auto">
          <a:xfrm>
            <a:off x="1742906" y="127288"/>
            <a:ext cx="8712968" cy="400110"/>
          </a:xfrm>
          <a:prstGeom prst="rect">
            <a:avLst/>
          </a:prstGeom>
          <a:noFill/>
          <a:ln w="9525">
            <a:noFill/>
            <a:miter lim="800000"/>
            <a:headEnd/>
            <a:tailEnd/>
          </a:ln>
        </p:spPr>
        <p:txBody>
          <a:bodyPr wrap="square">
            <a:spAutoFit/>
          </a:bodyPr>
          <a:lstStyle/>
          <a:p>
            <a:pPr marL="342900" lvl="0" indent="-342900" algn="ctr">
              <a:spcBef>
                <a:spcPct val="20000"/>
              </a:spcBef>
              <a:defRPr/>
            </a:pPr>
            <a:r>
              <a:rPr lang="en-US" sz="2000" b="1" kern="0" dirty="0">
                <a:solidFill>
                  <a:srgbClr val="CC0000"/>
                </a:solidFill>
                <a:latin typeface="Arial"/>
              </a:rPr>
              <a:t>Causality </a:t>
            </a:r>
            <a:r>
              <a:rPr lang="en-US" sz="2000" b="1" kern="0" dirty="0" smtClean="0">
                <a:solidFill>
                  <a:srgbClr val="CC0000"/>
                </a:solidFill>
                <a:latin typeface="Arial"/>
              </a:rPr>
              <a:t>and the </a:t>
            </a:r>
            <a:r>
              <a:rPr lang="en-US" sz="2000" b="1" kern="0" dirty="0">
                <a:solidFill>
                  <a:srgbClr val="CC0000"/>
                </a:solidFill>
                <a:latin typeface="Arial"/>
              </a:rPr>
              <a:t>Functional Systems Theory</a:t>
            </a:r>
            <a:endParaRPr kumimoji="0" lang="ru-RU" sz="2000" b="1" i="0" u="none" strike="noStrike" kern="0" cap="none" spc="0" normalizeH="0" baseline="0" noProof="0" dirty="0">
              <a:ln>
                <a:noFill/>
              </a:ln>
              <a:solidFill>
                <a:srgbClr val="CC0000"/>
              </a:solidFill>
              <a:effectLst/>
              <a:uLnTx/>
              <a:uFillTx/>
              <a:latin typeface="Arial"/>
              <a:ea typeface="+mn-ea"/>
              <a:cs typeface="+mn-cs"/>
            </a:endParaRPr>
          </a:p>
        </p:txBody>
      </p:sp>
      <p:grpSp>
        <p:nvGrpSpPr>
          <p:cNvPr id="187438" name="Group 46"/>
          <p:cNvGrpSpPr>
            <a:grpSpLocks/>
          </p:cNvGrpSpPr>
          <p:nvPr/>
        </p:nvGrpSpPr>
        <p:grpSpPr bwMode="auto">
          <a:xfrm>
            <a:off x="4146410" y="2551628"/>
            <a:ext cx="184815" cy="369016"/>
            <a:chOff x="4130" y="4019"/>
            <a:chExt cx="291" cy="581"/>
          </a:xfrm>
        </p:grpSpPr>
        <p:sp>
          <p:nvSpPr>
            <p:cNvPr id="187439" name="Text Box 47"/>
            <p:cNvSpPr txBox="1">
              <a:spLocks noChangeArrowheads="1"/>
            </p:cNvSpPr>
            <p:nvPr/>
          </p:nvSpPr>
          <p:spPr bwMode="auto">
            <a:xfrm>
              <a:off x="4130" y="4019"/>
              <a:ext cx="291" cy="581"/>
            </a:xfrm>
            <a:prstGeom prst="rect">
              <a:avLst/>
            </a:prstGeom>
            <a:solidFill>
              <a:srgbClr val="FFFFFF"/>
            </a:solidFill>
            <a:ln w="9525">
              <a:noFill/>
              <a:miter lim="800000"/>
              <a:headEnd/>
              <a:tailEnd/>
            </a:ln>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Arial" pitchFamily="34" charset="0"/>
              </a:endParaRPr>
            </a:p>
          </p:txBody>
        </p:sp>
      </p:grpSp>
      <p:sp>
        <p:nvSpPr>
          <p:cNvPr id="88" name="Text Box 34"/>
          <p:cNvSpPr txBox="1">
            <a:spLocks noChangeArrowheads="1"/>
          </p:cNvSpPr>
          <p:nvPr/>
        </p:nvSpPr>
        <p:spPr bwMode="auto">
          <a:xfrm>
            <a:off x="382574" y="5163714"/>
            <a:ext cx="11449272" cy="1200329"/>
          </a:xfrm>
          <a:prstGeom prst="rect">
            <a:avLst/>
          </a:prstGeom>
          <a:noFill/>
          <a:ln w="9525">
            <a:noFill/>
            <a:miter lim="800000"/>
            <a:headEnd/>
            <a:tailEnd/>
          </a:ln>
        </p:spPr>
        <p:txBody>
          <a:bodyPr wrap="square">
            <a:spAutoFit/>
          </a:bodyPr>
          <a:lstStyle/>
          <a:p>
            <a:pPr lvl="0" eaLnBrk="1" hangingPunct="1">
              <a:spcBef>
                <a:spcPct val="50000"/>
              </a:spcBef>
              <a:defRPr/>
            </a:pPr>
            <a:r>
              <a:rPr lang="en-US" dirty="0">
                <a:solidFill>
                  <a:srgbClr val="000066"/>
                </a:solidFill>
                <a:latin typeface="Times New Roman" pitchFamily="18" charset="0"/>
                <a:cs typeface="Arial" pitchFamily="34" charset="0"/>
              </a:rPr>
              <a:t>"We are talking about the collateral branches of the pyramidal tract, which divert to many </a:t>
            </a:r>
            <a:r>
              <a:rPr lang="en-US" b="1" i="1" dirty="0">
                <a:solidFill>
                  <a:srgbClr val="A50021"/>
                </a:solidFill>
                <a:latin typeface="Times New Roman" pitchFamily="18" charset="0"/>
                <a:cs typeface="Arial" pitchFamily="34" charset="0"/>
              </a:rPr>
              <a:t>neurons "copies"</a:t>
            </a:r>
            <a:r>
              <a:rPr lang="en-US" dirty="0">
                <a:solidFill>
                  <a:srgbClr val="000066"/>
                </a:solidFill>
                <a:latin typeface="Times New Roman" pitchFamily="18" charset="0"/>
                <a:cs typeface="Arial" pitchFamily="34" charset="0"/>
              </a:rPr>
              <a:t> of those efferent parcels that reach the pyramidal tract... Thus, the moment of </a:t>
            </a:r>
            <a:r>
              <a:rPr lang="en-US" b="1" i="1" dirty="0">
                <a:solidFill>
                  <a:srgbClr val="A50021"/>
                </a:solidFill>
                <a:latin typeface="Times New Roman" pitchFamily="18" charset="0"/>
                <a:cs typeface="Arial" pitchFamily="34" charset="0"/>
              </a:rPr>
              <a:t>decision-making</a:t>
            </a:r>
            <a:r>
              <a:rPr lang="en-US" dirty="0">
                <a:solidFill>
                  <a:srgbClr val="000066"/>
                </a:solidFill>
                <a:latin typeface="Times New Roman" pitchFamily="18" charset="0"/>
                <a:cs typeface="Arial" pitchFamily="34" charset="0"/>
              </a:rPr>
              <a:t> and the beginning of the release of working efferent excitations (the beginning of actions) from the brain is </a:t>
            </a:r>
            <a:r>
              <a:rPr lang="en-US" i="1" dirty="0">
                <a:solidFill>
                  <a:srgbClr val="000066"/>
                </a:solidFill>
                <a:latin typeface="Times New Roman" pitchFamily="18" charset="0"/>
                <a:cs typeface="Arial" pitchFamily="34" charset="0"/>
              </a:rPr>
              <a:t>accompanied by the formation of an extensive complex of excitations (acceptor of action results) consisting of afferent signs of the future result</a:t>
            </a:r>
            <a:r>
              <a:rPr lang="en-US" dirty="0">
                <a:solidFill>
                  <a:srgbClr val="000066"/>
                </a:solidFill>
                <a:latin typeface="Times New Roman" pitchFamily="18" charset="0"/>
                <a:cs typeface="Arial" pitchFamily="34" charset="0"/>
              </a:rPr>
              <a:t>" P.K</a:t>
            </a:r>
            <a:r>
              <a:rPr lang="en-US" dirty="0" smtClean="0">
                <a:solidFill>
                  <a:srgbClr val="000066"/>
                </a:solidFill>
                <a:latin typeface="Times New Roman" pitchFamily="18" charset="0"/>
                <a:cs typeface="Arial" pitchFamily="34" charset="0"/>
              </a:rPr>
              <a:t>. </a:t>
            </a:r>
            <a:r>
              <a:rPr lang="en-US" dirty="0" err="1" smtClean="0">
                <a:solidFill>
                  <a:srgbClr val="000066"/>
                </a:solidFill>
                <a:latin typeface="Times New Roman" pitchFamily="18" charset="0"/>
                <a:cs typeface="Arial" pitchFamily="34" charset="0"/>
              </a:rPr>
              <a:t>Anokhin</a:t>
            </a:r>
            <a:r>
              <a:rPr lang="en-US" dirty="0">
                <a:solidFill>
                  <a:srgbClr val="000066"/>
                </a:solidFill>
                <a:latin typeface="Times New Roman" pitchFamily="18" charset="0"/>
                <a:cs typeface="Arial" pitchFamily="34" charset="0"/>
              </a:rPr>
              <a:t>.</a:t>
            </a:r>
            <a:endParaRPr kumimoji="0" lang="en-US" sz="1800" b="0" i="0" u="none" strike="noStrike" kern="1200" cap="none" spc="0" normalizeH="0" baseline="-25000" noProof="0" dirty="0">
              <a:ln>
                <a:noFill/>
              </a:ln>
              <a:solidFill>
                <a:srgbClr val="000066"/>
              </a:solidFill>
              <a:effectLst/>
              <a:uLnTx/>
              <a:uFillTx/>
              <a:latin typeface="Times New Roman" pitchFamily="18" charset="0"/>
              <a:ea typeface="+mn-ea"/>
              <a:cs typeface="Arial" pitchFamily="34" charset="0"/>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903" y="581712"/>
            <a:ext cx="7002974" cy="4483182"/>
          </a:xfrm>
          <a:prstGeom prst="rect">
            <a:avLst/>
          </a:prstGeom>
        </p:spPr>
      </p:pic>
    </p:spTree>
    <p:extLst>
      <p:ext uri="{BB962C8B-B14F-4D97-AF65-F5344CB8AC3E}">
        <p14:creationId xmlns:p14="http://schemas.microsoft.com/office/powerpoint/2010/main" val="1601278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a:xfrm>
            <a:off x="1524000" y="142875"/>
            <a:ext cx="9144000" cy="338138"/>
          </a:xfrm>
          <a:noFill/>
        </p:spPr>
        <p:txBody>
          <a:bodyPr>
            <a:spAutoFit/>
          </a:bodyPr>
          <a:lstStyle/>
          <a:p>
            <a:r>
              <a:rPr lang="en-US" altLang="ru-RU" sz="1600" b="1" dirty="0">
                <a:solidFill>
                  <a:srgbClr val="CC0000"/>
                </a:solidFill>
              </a:rPr>
              <a:t>FUNCTIONAL SYSTEMS OPERATION SCHEME</a:t>
            </a:r>
            <a:endParaRPr lang="ru-RU" altLang="ru-RU" sz="1600" b="1" dirty="0">
              <a:solidFill>
                <a:srgbClr val="CC0000"/>
              </a:solidFill>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880561"/>
            <a:ext cx="8640188" cy="5364654"/>
          </a:xfrm>
          <a:prstGeom prst="rect">
            <a:avLst/>
          </a:prstGeom>
        </p:spPr>
      </p:pic>
    </p:spTree>
    <p:extLst>
      <p:ext uri="{BB962C8B-B14F-4D97-AF65-F5344CB8AC3E}">
        <p14:creationId xmlns:p14="http://schemas.microsoft.com/office/powerpoint/2010/main" val="32550425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613" y="61914"/>
            <a:ext cx="461486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worm.avi">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3321051" y="1947864"/>
            <a:ext cx="5426075"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4649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Мыши Запись экрана 2019-09-26 08_19_12">
            <a:hlinkClick r:id="" action="ppaction://media"/>
          </p:cNvPr>
          <p:cNvPicPr>
            <a:picLocks noChangeAspect="1"/>
          </p:cNvPicPr>
          <p:nvPr>
            <a:videoFile r:link="rId1"/>
            <p:extLst>
              <p:ext uri="{DAA4B4D4-6D71-4841-9C94-3DE7FCFB9230}">
                <p14:media xmlns:p14="http://schemas.microsoft.com/office/powerpoint/2010/main" r:embed="rId2">
                  <p14:trim st="170950"/>
                </p14:media>
              </p:ext>
            </p:extLst>
          </p:nvPr>
        </p:nvPicPr>
        <p:blipFill>
          <a:blip r:embed="rId5"/>
          <a:stretch>
            <a:fillRect/>
          </a:stretch>
        </p:blipFill>
        <p:spPr>
          <a:xfrm>
            <a:off x="1533862" y="764705"/>
            <a:ext cx="9144000" cy="4879975"/>
          </a:xfrm>
          <a:prstGeom prst="rect">
            <a:avLst/>
          </a:prstGeom>
        </p:spPr>
      </p:pic>
      <p:sp>
        <p:nvSpPr>
          <p:cNvPr id="3" name="TextBox 2"/>
          <p:cNvSpPr txBox="1"/>
          <p:nvPr/>
        </p:nvSpPr>
        <p:spPr>
          <a:xfrm>
            <a:off x="1562466" y="6021288"/>
            <a:ext cx="8280920" cy="369332"/>
          </a:xfrm>
          <a:prstGeom prst="rect">
            <a:avLst/>
          </a:prstGeom>
          <a:noFill/>
        </p:spPr>
        <p:txBody>
          <a:bodyPr wrap="square" rtlCol="0">
            <a:spAutoFit/>
          </a:bodyPr>
          <a:lstStyle/>
          <a:p>
            <a:r>
              <a:rPr lang="en-US" dirty="0">
                <a:hlinkClick r:id="rId6"/>
              </a:rPr>
              <a:t>https://</a:t>
            </a:r>
            <a:r>
              <a:rPr lang="en-US" dirty="0" smtClean="0">
                <a:hlinkClick r:id="rId6"/>
              </a:rPr>
              <a:t>www.youtube.com/watch?v=985Fw3yKeOM</a:t>
            </a:r>
            <a:r>
              <a:rPr lang="en-US" dirty="0" smtClean="0"/>
              <a:t> </a:t>
            </a:r>
            <a:endParaRPr lang="ru-RU" dirty="0"/>
          </a:p>
        </p:txBody>
      </p:sp>
    </p:spTree>
    <p:extLst>
      <p:ext uri="{BB962C8B-B14F-4D97-AF65-F5344CB8AC3E}">
        <p14:creationId xmlns:p14="http://schemas.microsoft.com/office/powerpoint/2010/main" val="641313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623392" y="548681"/>
            <a:ext cx="11161240" cy="616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7938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ts val="30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The task is defined only if there are:</a:t>
            </a:r>
          </a:p>
          <a:p>
            <a:pPr marL="360363" marR="0" lvl="0" indent="-180975" algn="l" defTabSz="914400" rtl="0" eaLnBrk="0" fontAlgn="base" latinLnBrk="0" hangingPunct="0">
              <a:lnSpc>
                <a:spcPct val="100000"/>
              </a:lnSpc>
              <a:spcBef>
                <a:spcPct val="0"/>
              </a:spcBef>
              <a:spcAft>
                <a:spcPts val="30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altLang="ru-RU" sz="2000" b="1" i="1"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subject </a:t>
            </a:r>
            <a:r>
              <a:rPr kumimoji="0" lang="en-US" altLang="ru-RU" sz="2000" b="1"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domain </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to which the task belongs, knowledge about the subject domain, recorded in the form of its model, including a description of the signature and structure of the domain description language, a set of terms and concepts (ontology), initial data, facts and knowledge written in terms of ontology ;</a:t>
            </a:r>
          </a:p>
          <a:p>
            <a:pPr marL="360363" marR="0" lvl="0" indent="-180975" algn="l" defTabSz="914400" rtl="0" eaLnBrk="0" fontAlgn="base" latinLnBrk="0" hangingPunct="0">
              <a:lnSpc>
                <a:spcPct val="100000"/>
              </a:lnSpc>
              <a:spcBef>
                <a:spcPct val="0"/>
              </a:spcBef>
              <a:spcAft>
                <a:spcPts val="30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to which </a:t>
            </a:r>
            <a:r>
              <a:rPr kumimoji="0" lang="en-US" altLang="ru-RU" sz="2000" b="1"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request</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formulated in the </a:t>
            </a:r>
            <a:r>
              <a:rPr kumimoji="0" lang="en-US" altLang="ru-RU" sz="2000" b="1"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task</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altLang="ru-RU" sz="2000" b="1"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to the subject domain </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should we get an answer;</a:t>
            </a:r>
          </a:p>
          <a:p>
            <a:pPr marL="360363" marR="0" lvl="0" indent="-180975" algn="l" defTabSz="914400" rtl="0" eaLnBrk="0" fontAlgn="base" latinLnBrk="0" hangingPunct="0">
              <a:lnSpc>
                <a:spcPct val="100000"/>
              </a:lnSpc>
              <a:spcBef>
                <a:spcPct val="0"/>
              </a:spcBef>
              <a:spcAft>
                <a:spcPts val="30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the </a:t>
            </a:r>
            <a:r>
              <a:rPr kumimoji="0" lang="en-US" altLang="ru-RU" sz="2000" b="1"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criterion for satisfying the request </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is defined – it is determined in which case it can be considered that a response to the request has been received;</a:t>
            </a:r>
          </a:p>
          <a:p>
            <a:pPr marL="360363" marR="0" lvl="0" indent="-180975" algn="l" defTabSz="914400" rtl="0" eaLnBrk="0" fontAlgn="base" latinLnBrk="0" hangingPunct="0">
              <a:lnSpc>
                <a:spcPct val="100000"/>
              </a:lnSpc>
              <a:spcBef>
                <a:spcPct val="0"/>
              </a:spcBef>
              <a:spcAft>
                <a:spcPts val="30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in what </a:t>
            </a:r>
            <a:r>
              <a:rPr kumimoji="0" lang="en-US" altLang="ru-RU" sz="2000" b="1"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context</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should we look for the answer to the request – what do we expect from the result and what are its consequences and what to do if the answer is negative.</a:t>
            </a:r>
          </a:p>
          <a:p>
            <a:pPr marL="0" marR="0" lvl="0" indent="179388" algn="l" defTabSz="914400" rtl="0" eaLnBrk="0" fontAlgn="base" latinLnBrk="0" hangingPunct="0">
              <a:lnSpc>
                <a:spcPct val="100000"/>
              </a:lnSpc>
              <a:spcBef>
                <a:spcPct val="0"/>
              </a:spcBef>
              <a:spcAft>
                <a:spcPts val="30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In the task approach the purpose of AI is </a:t>
            </a:r>
            <a:r>
              <a:rPr kumimoji="0" lang="en-US" altLang="ru-RU" sz="2000" b="1" i="1" u="none" strike="noStrike" kern="1200" cap="none" spc="0" normalizeH="0" baseline="0" noProof="0" dirty="0">
                <a:ln>
                  <a:noFill/>
                </a:ln>
                <a:solidFill>
                  <a:srgbClr val="A50021"/>
                </a:solidFill>
                <a:effectLst/>
                <a:uLnTx/>
                <a:uFillTx/>
                <a:latin typeface="Times New Roman" panose="02020603050405020304" pitchFamily="18" charset="0"/>
                <a:ea typeface="+mn-ea"/>
                <a:cs typeface="Times New Roman" panose="02020603050405020304" pitchFamily="18" charset="0"/>
              </a:rPr>
              <a:t>automation of task solving</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understanding the “automation” as formulation of the requests/solutions in terms of </a:t>
            </a:r>
            <a:r>
              <a:rPr kumimoji="0" lang="en-US" altLang="ru-RU" sz="2000" b="1" i="1" u="none" strike="noStrike" kern="1200" cap="none" spc="0" normalizeH="0" baseline="0" noProof="0" dirty="0">
                <a:ln>
                  <a:noFill/>
                </a:ln>
                <a:solidFill>
                  <a:srgbClr val="A50021"/>
                </a:solidFill>
                <a:effectLst/>
                <a:uLnTx/>
                <a:uFillTx/>
                <a:latin typeface="Times New Roman" panose="02020603050405020304" pitchFamily="18" charset="0"/>
                <a:ea typeface="+mn-ea"/>
                <a:cs typeface="Times New Roman" panose="02020603050405020304" pitchFamily="18" charset="0"/>
              </a:rPr>
              <a:t>executable specifications</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t>
            </a:r>
          </a:p>
          <a:p>
            <a:pPr marL="0" marR="0" lvl="0" indent="179388" algn="l" defTabSz="914400" rtl="0" eaLnBrk="0" fontAlgn="base" latinLnBrk="0" hangingPunct="0">
              <a:lnSpc>
                <a:spcPct val="100000"/>
              </a:lnSpc>
              <a:spcBef>
                <a:spcPct val="0"/>
              </a:spcBef>
              <a:spcAft>
                <a:spcPts val="30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The </a:t>
            </a:r>
            <a:r>
              <a:rPr kumimoji="0" lang="ru-RU"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t>
            </a:r>
            <a:r>
              <a:rPr kumimoji="0" lang="en-US" altLang="ru-RU" sz="20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-definability of computations was chosen as the basic model of computations and verifying the truth of ∑-formulas on a constructive model M and its list superstructure HW(M).</a:t>
            </a:r>
          </a:p>
          <a:p>
            <a:pPr marL="0" marR="0" lvl="0" indent="0" algn="l" defTabSz="914400" rtl="0" eaLnBrk="0" fontAlgn="base" latinLnBrk="0" hangingPunct="0">
              <a:lnSpc>
                <a:spcPct val="100000"/>
              </a:lnSpc>
              <a:spcBef>
                <a:spcPct val="0"/>
              </a:spcBef>
              <a:spcAft>
                <a:spcPts val="0"/>
              </a:spcAft>
              <a:buClrTx/>
              <a:buSzTx/>
              <a:buFontTx/>
              <a:buNone/>
              <a:tabLst/>
              <a:defRPr/>
            </a:pPr>
            <a:endParaRPr kumimoji="0" lang="en-US" altLang="ru-RU" sz="16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0"/>
              </a:spcAft>
              <a:buClrTx/>
              <a:buSzTx/>
              <a:buFontTx/>
              <a:buNone/>
              <a:tabLst/>
              <a:defRPr/>
            </a:pPr>
            <a:r>
              <a:rPr kumimoji="0" lang="en-US" altLang="ru-RU" sz="1600" b="0" i="0" u="none" strike="noStrike" kern="1200" cap="none" spc="0" normalizeH="0" baseline="0" noProof="0" dirty="0" err="1" smtClean="0">
                <a:ln>
                  <a:noFill/>
                </a:ln>
                <a:solidFill>
                  <a:srgbClr val="000066"/>
                </a:solidFill>
                <a:effectLst/>
                <a:uLnTx/>
                <a:uFillTx/>
                <a:latin typeface="Times New Roman" panose="02020603050405020304" pitchFamily="18" charset="0"/>
                <a:ea typeface="+mn-ea"/>
                <a:cs typeface="Times New Roman" panose="02020603050405020304" pitchFamily="18" charset="0"/>
              </a:rPr>
              <a:t>Yu.L</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altLang="ru-RU" sz="16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Ershov</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S.S. </a:t>
            </a:r>
            <a:r>
              <a:rPr kumimoji="0" lang="en-US" altLang="ru-RU" sz="16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Goncharov</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&amp; D.I. </a:t>
            </a:r>
            <a:r>
              <a:rPr kumimoji="0" lang="en-US" altLang="ru-RU" sz="16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Sviridenko</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“Semantic programming” // Information Processing 86: Proceedings of the IFIP 10</a:t>
            </a:r>
            <a:r>
              <a:rPr kumimoji="0" lang="en-US" altLang="ru-RU" sz="1600" b="0" i="0" u="none" strike="noStrike" kern="1200" cap="none" spc="0" normalizeH="0" baseline="30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th</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World Computer Congress, IFIP* Congress Series, vol. 10, Elsevier Science, Dublin, 1986, pp. 1093–1100.</a:t>
            </a:r>
          </a:p>
          <a:p>
            <a:pPr marL="0" marR="0" lvl="0" indent="0" algn="l" defTabSz="914400" rtl="0" eaLnBrk="0" fontAlgn="base" latinLnBrk="0" hangingPunct="0">
              <a:lnSpc>
                <a:spcPct val="100000"/>
              </a:lnSpc>
              <a:spcBef>
                <a:spcPct val="0"/>
              </a:spcBef>
              <a:spcAft>
                <a:spcPts val="300"/>
              </a:spcAft>
              <a:buClrTx/>
              <a:buSzTx/>
              <a:buFontTx/>
              <a:buNone/>
              <a:tabLst/>
              <a:defRPr/>
            </a:pPr>
            <a:r>
              <a:rPr kumimoji="0" lang="en-US" altLang="ru-RU" sz="16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Goncharov</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S.S., </a:t>
            </a:r>
            <a:r>
              <a:rPr kumimoji="0" lang="en-US" altLang="ru-RU" sz="16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Sviridenko</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D.I. Theoretical aspects of </a:t>
            </a:r>
            <a:r>
              <a:rPr kumimoji="0" lang="el-GR"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Σ-</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programming. Lecture Notes in Computer Science, 1986, </a:t>
            </a:r>
            <a:r>
              <a:rPr kumimoji="0" lang="en-US" altLang="ru-RU" sz="16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v.215</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altLang="ru-RU" sz="16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p.169–179</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endParaRPr kumimoji="0" lang="en-US" altLang="ru-RU" sz="16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300"/>
              </a:spcAft>
              <a:buClrTx/>
              <a:buSzTx/>
              <a:buFontTx/>
              <a:buNone/>
              <a:tabLst/>
              <a:defRPr/>
            </a:pPr>
            <a:r>
              <a:rPr kumimoji="0" lang="en-US" altLang="ru-RU" sz="1600" b="0" i="0" u="none" strike="noStrike" kern="1200" cap="none" spc="0" normalizeH="0" baseline="0" noProof="0" dirty="0" err="1" smtClean="0">
                <a:ln>
                  <a:noFill/>
                </a:ln>
                <a:solidFill>
                  <a:srgbClr val="000066"/>
                </a:solidFill>
                <a:effectLst/>
                <a:uLnTx/>
                <a:uFillTx/>
                <a:latin typeface="Times New Roman" panose="02020603050405020304" pitchFamily="18" charset="0"/>
                <a:ea typeface="+mn-ea"/>
                <a:cs typeface="Times New Roman" panose="02020603050405020304" pitchFamily="18" charset="0"/>
              </a:rPr>
              <a:t>Goncharov</a:t>
            </a:r>
            <a:r>
              <a:rPr kumimoji="0" lang="en-US" altLang="ru-RU" sz="16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S.S., </a:t>
            </a:r>
            <a:r>
              <a:rPr kumimoji="0" lang="en-US" altLang="ru-RU" sz="16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Sviridenko</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D.I. </a:t>
            </a:r>
            <a:r>
              <a:rPr kumimoji="0" lang="el-GR"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Σ-</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programming / Transl., II. Ser., Am. Math. Soc., 1989, v.142, p.101–121.</a:t>
            </a:r>
          </a:p>
          <a:p>
            <a:pPr marL="0" marR="0" lvl="0" indent="0" algn="l" defTabSz="914400" rtl="0" eaLnBrk="0" fontAlgn="base" latinLnBrk="0" hangingPunct="0">
              <a:lnSpc>
                <a:spcPct val="100000"/>
              </a:lnSpc>
              <a:spcBef>
                <a:spcPct val="0"/>
              </a:spcBef>
              <a:spcAft>
                <a:spcPts val="300"/>
              </a:spcAft>
              <a:buClrTx/>
              <a:buSzTx/>
              <a:buFontTx/>
              <a:buNone/>
              <a:tabLst/>
              <a:defRPr/>
            </a:pPr>
            <a:r>
              <a:rPr kumimoji="0" lang="en-US" altLang="ru-RU" sz="16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Goncharov</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S.S., </a:t>
            </a:r>
            <a:r>
              <a:rPr kumimoji="0" lang="en-US" altLang="ru-RU" sz="16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Sviridenko</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D.I.,</a:t>
            </a:r>
            <a:r>
              <a:rPr kumimoji="0" lang="ru-RU"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altLang="ru-RU" sz="16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Vityaev E.E. On the task approach in artificial intelligence // Siberian Journal of Philosophy. 2019.V. 17, No. 4. (in Russian)</a:t>
            </a:r>
          </a:p>
        </p:txBody>
      </p:sp>
      <p:sp>
        <p:nvSpPr>
          <p:cNvPr id="3" name="Rectangle 4"/>
          <p:cNvSpPr txBox="1">
            <a:spLocks noChangeArrowheads="1"/>
          </p:cNvSpPr>
          <p:nvPr/>
        </p:nvSpPr>
        <p:spPr bwMode="auto">
          <a:xfrm>
            <a:off x="1487488" y="44624"/>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ru-RU" sz="2000" b="1" i="0" u="none" strike="noStrike" kern="0" cap="none" spc="0" normalizeH="0" baseline="0" noProof="0" dirty="0">
                <a:ln>
                  <a:noFill/>
                </a:ln>
                <a:solidFill>
                  <a:srgbClr val="CC0000"/>
                </a:solidFill>
                <a:effectLst/>
                <a:uLnTx/>
                <a:uFillTx/>
                <a:latin typeface="Arial"/>
                <a:ea typeface="+mn-ea"/>
                <a:cs typeface="+mn-cs"/>
              </a:rPr>
              <a:t>What is TASK in general case</a:t>
            </a:r>
            <a:endParaRPr kumimoji="0" lang="ru-RU" altLang="ru-RU" sz="2000" b="1" i="0" u="none" strike="noStrike" kern="0" cap="none" spc="0" normalizeH="0" baseline="0" noProof="0" dirty="0">
              <a:ln>
                <a:noFill/>
              </a:ln>
              <a:solidFill>
                <a:srgbClr val="CC0000"/>
              </a:solidFill>
              <a:effectLst/>
              <a:uLnTx/>
              <a:uFillTx/>
              <a:latin typeface="Arial"/>
              <a:ea typeface="+mn-ea"/>
              <a:cs typeface="+mn-cs"/>
            </a:endParaRPr>
          </a:p>
        </p:txBody>
      </p:sp>
    </p:spTree>
    <p:extLst>
      <p:ext uri="{BB962C8B-B14F-4D97-AF65-F5344CB8AC3E}">
        <p14:creationId xmlns:p14="http://schemas.microsoft.com/office/powerpoint/2010/main" val="4150519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3"/>
          <p:cNvSpPr txBox="1">
            <a:spLocks noChangeArrowheads="1"/>
          </p:cNvSpPr>
          <p:nvPr/>
        </p:nvSpPr>
        <p:spPr bwMode="auto">
          <a:xfrm>
            <a:off x="839416" y="836712"/>
            <a:ext cx="1015312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Task-driven </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approach</a:t>
            </a:r>
            <a:r>
              <a:rPr kumimoji="0" lang="ru-RU"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 – </a:t>
            </a: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is a </a:t>
            </a:r>
            <a:r>
              <a:rPr kumimoji="0" lang="en-US" altLang="ru-RU" sz="20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generalization of the functional systems theory of the brain</a:t>
            </a: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in organization of purposeful behavior of the organisms and </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humans.</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Task-driven </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approach </a:t>
            </a: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is </a:t>
            </a: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an </a:t>
            </a:r>
            <a:r>
              <a:rPr kumimoji="0" lang="en-US" altLang="ru-RU" sz="20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anthropomorphic</a:t>
            </a: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variant of </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the Artificial Intelligence</a:t>
            </a: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that </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is </a:t>
            </a:r>
            <a:r>
              <a:rPr kumimoji="0" lang="en-US" altLang="ru-RU" sz="20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mn-cs"/>
              </a:rPr>
              <a:t>Natural Intelligence</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ru-RU" altLang="ru-RU" sz="2000" b="0" i="0" u="none" strike="noStrike" kern="1200" cap="none" spc="0" normalizeH="0" baseline="0" noProof="0" dirty="0" smtClean="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Task-driven </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approach</a:t>
            </a:r>
            <a:r>
              <a:rPr kumimoji="0" lang="ru-RU"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 – </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is a </a:t>
            </a:r>
            <a:r>
              <a:rPr kumimoji="0" lang="en-US" altLang="ru-RU" sz="20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Natural </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variant of the General Artificial Intelligence – </a:t>
            </a:r>
            <a:r>
              <a:rPr kumimoji="0" lang="en-US" altLang="ru-RU" sz="20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mn-cs"/>
              </a:rPr>
              <a:t>General Natural </a:t>
            </a:r>
            <a:r>
              <a:rPr kumimoji="0" lang="en-US" altLang="ru-RU" sz="20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Intelligence</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 as it oriented on the rather wide and general set of tasks. </a:t>
            </a:r>
            <a:endParaRPr kumimoji="0" lang="ru-RU"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en-US"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Task-driven </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approach</a:t>
            </a:r>
            <a:r>
              <a:rPr kumimoji="0" lang="ru-RU"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 </a:t>
            </a: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a:t>
            </a:r>
            <a:r>
              <a:rPr kumimoji="0" lang="ru-RU"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 </a:t>
            </a:r>
            <a:r>
              <a:rPr kumimoji="0" lang="en-US" altLang="ru-RU" sz="20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Executable artificial intelligence. </a:t>
            </a: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The tasks to be solved are formulated in terms of executable task specifications. After the task specification, you get the algorithm for calculating the task</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a:t>
            </a:r>
            <a:endParaRPr kumimoji="0" lang="ru-RU"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ru-RU"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Task-driven approach </a:t>
            </a: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a:t>
            </a:r>
            <a:r>
              <a:rPr kumimoji="0" lang="en-US" alt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rPr>
              <a:t> </a:t>
            </a:r>
            <a:r>
              <a:rPr kumimoji="0" lang="en-US" altLang="ru-RU" sz="20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Trusting artificial intelligence. </a:t>
            </a:r>
            <a:r>
              <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The specification of the problem and its solution are carried out in terms of the ontology of the subject area.</a:t>
            </a:r>
            <a:endParaRPr kumimoji="0" lang="en-US"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9219" name="Text Box 2"/>
          <p:cNvSpPr txBox="1">
            <a:spLocks noChangeArrowheads="1"/>
          </p:cNvSpPr>
          <p:nvPr/>
        </p:nvSpPr>
        <p:spPr bwMode="auto">
          <a:xfrm>
            <a:off x="1487488" y="260648"/>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lgn="ctr" eaLnBrk="1" hangingPunct="1">
              <a:spcBef>
                <a:spcPct val="50000"/>
              </a:spcBef>
              <a:buNone/>
            </a:pPr>
            <a:r>
              <a:rPr lang="en-US" altLang="ru-RU" sz="2000" b="1" dirty="0">
                <a:solidFill>
                  <a:srgbClr val="A50021"/>
                </a:solidFill>
                <a:latin typeface="Arial"/>
                <a:cs typeface="Times New Roman" panose="02020603050405020304" pitchFamily="18" charset="0"/>
              </a:rPr>
              <a:t>Task-driven approach</a:t>
            </a:r>
            <a:endParaRPr kumimoji="0" lang="ru-RU" altLang="ru-RU" sz="2000" b="1" i="0" u="none" strike="noStrike" kern="1200" cap="none" spc="0" normalizeH="0" baseline="0" noProof="0" dirty="0">
              <a:ln>
                <a:noFill/>
              </a:ln>
              <a:solidFill>
                <a:srgbClr val="D80000"/>
              </a:solidFill>
              <a:effectLst/>
              <a:uLnTx/>
              <a:uFillTx/>
              <a:latin typeface="Arial"/>
              <a:ea typeface="+mn-ea"/>
              <a:cs typeface="Times New Roman" panose="02020603050405020304" pitchFamily="18" charset="0"/>
            </a:endParaRPr>
          </a:p>
        </p:txBody>
      </p:sp>
    </p:spTree>
    <p:extLst>
      <p:ext uri="{BB962C8B-B14F-4D97-AF65-F5344CB8AC3E}">
        <p14:creationId xmlns:p14="http://schemas.microsoft.com/office/powerpoint/2010/main" val="3223177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623392" y="1264161"/>
            <a:ext cx="10945216"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7938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ts val="300"/>
              </a:spcAft>
            </a:pPr>
            <a:r>
              <a:rPr lang="en-US" altLang="ru-RU" sz="2000" i="1" dirty="0">
                <a:solidFill>
                  <a:srgbClr val="000066"/>
                </a:solidFill>
                <a:latin typeface="Times New Roman" panose="02020603050405020304" pitchFamily="18" charset="0"/>
                <a:cs typeface="Times New Roman" panose="02020603050405020304" pitchFamily="18" charset="0"/>
              </a:rPr>
              <a:t>Artificial classification</a:t>
            </a:r>
            <a:r>
              <a:rPr lang="en-US" altLang="ru-RU" sz="2000" dirty="0">
                <a:solidFill>
                  <a:srgbClr val="000066"/>
                </a:solidFill>
                <a:latin typeface="Times New Roman" panose="02020603050405020304" pitchFamily="18" charset="0"/>
                <a:cs typeface="Times New Roman" panose="02020603050405020304" pitchFamily="18" charset="0"/>
              </a:rPr>
              <a:t> is based on signs. </a:t>
            </a:r>
            <a:endParaRPr lang="en-US" altLang="ru-RU" sz="2000" dirty="0" smtClean="0">
              <a:solidFill>
                <a:srgbClr val="000066"/>
              </a:solidFill>
              <a:latin typeface="Times New Roman" panose="02020603050405020304" pitchFamily="18" charset="0"/>
              <a:cs typeface="Times New Roman" panose="02020603050405020304" pitchFamily="18" charset="0"/>
            </a:endParaRPr>
          </a:p>
          <a:p>
            <a:pPr eaLnBrk="1" hangingPunct="1">
              <a:spcAft>
                <a:spcPts val="300"/>
              </a:spcAft>
            </a:pPr>
            <a:r>
              <a:rPr lang="en-US" altLang="ru-RU" sz="2000" i="1" dirty="0" smtClean="0">
                <a:solidFill>
                  <a:srgbClr val="000066"/>
                </a:solidFill>
                <a:latin typeface="Times New Roman" panose="02020603050405020304" pitchFamily="18" charset="0"/>
                <a:cs typeface="Times New Roman" panose="02020603050405020304" pitchFamily="18" charset="0"/>
              </a:rPr>
              <a:t>Natural </a:t>
            </a:r>
            <a:r>
              <a:rPr lang="en-US" altLang="ru-RU" sz="2000" i="1" dirty="0">
                <a:solidFill>
                  <a:srgbClr val="000066"/>
                </a:solidFill>
                <a:latin typeface="Times New Roman" panose="02020603050405020304" pitchFamily="18" charset="0"/>
                <a:cs typeface="Times New Roman" panose="02020603050405020304" pitchFamily="18" charset="0"/>
              </a:rPr>
              <a:t>classes</a:t>
            </a:r>
            <a:r>
              <a:rPr lang="en-US" altLang="ru-RU" sz="2000" dirty="0">
                <a:solidFill>
                  <a:srgbClr val="000066"/>
                </a:solidFill>
                <a:latin typeface="Times New Roman" panose="02020603050405020304" pitchFamily="18" charset="0"/>
                <a:cs typeface="Times New Roman" panose="02020603050405020304" pitchFamily="18" charset="0"/>
              </a:rPr>
              <a:t> (animals, plants) are described by a potentially infinite set of features</a:t>
            </a:r>
            <a:r>
              <a:rPr lang="en-US" altLang="ru-RU" sz="2000" dirty="0" smtClean="0">
                <a:solidFill>
                  <a:srgbClr val="000066"/>
                </a:solidFill>
                <a:latin typeface="Times New Roman" panose="02020603050405020304" pitchFamily="18" charset="0"/>
                <a:cs typeface="Times New Roman" panose="02020603050405020304" pitchFamily="18" charset="0"/>
              </a:rPr>
              <a:t>.</a:t>
            </a:r>
          </a:p>
          <a:p>
            <a:pPr eaLnBrk="1" hangingPunct="1">
              <a:spcAft>
                <a:spcPts val="300"/>
              </a:spcAft>
            </a:pPr>
            <a:r>
              <a:rPr lang="en-US" altLang="ru-RU" sz="2000" dirty="0" smtClean="0">
                <a:solidFill>
                  <a:srgbClr val="000066"/>
                </a:solidFill>
                <a:latin typeface="Times New Roman" panose="02020603050405020304" pitchFamily="18" charset="0"/>
                <a:cs typeface="Times New Roman" panose="02020603050405020304" pitchFamily="18" charset="0"/>
              </a:rPr>
              <a:t>The </a:t>
            </a:r>
            <a:r>
              <a:rPr lang="en-US" altLang="ru-RU" sz="2000" i="1" dirty="0">
                <a:solidFill>
                  <a:srgbClr val="000066"/>
                </a:solidFill>
                <a:latin typeface="Times New Roman" panose="02020603050405020304" pitchFamily="18" charset="0"/>
                <a:cs typeface="Times New Roman" panose="02020603050405020304" pitchFamily="18" charset="0"/>
              </a:rPr>
              <a:t>taxonomic problem</a:t>
            </a:r>
            <a:r>
              <a:rPr lang="en-US" altLang="ru-RU" sz="2000" dirty="0">
                <a:solidFill>
                  <a:srgbClr val="000066"/>
                </a:solidFill>
                <a:latin typeface="Times New Roman" panose="02020603050405020304" pitchFamily="18" charset="0"/>
                <a:cs typeface="Times New Roman" panose="02020603050405020304" pitchFamily="18" charset="0"/>
              </a:rPr>
              <a:t> is the “indication": from a potentially infinite number of features, go to a limited number of indicator features</a:t>
            </a:r>
            <a:r>
              <a:rPr lang="en-US" altLang="ru-RU" sz="2000" dirty="0" smtClean="0">
                <a:solidFill>
                  <a:srgbClr val="000066"/>
                </a:solidFill>
                <a:latin typeface="Times New Roman" panose="02020603050405020304" pitchFamily="18" charset="0"/>
                <a:cs typeface="Times New Roman" panose="02020603050405020304" pitchFamily="18" charset="0"/>
              </a:rPr>
              <a:t>.</a:t>
            </a:r>
          </a:p>
          <a:p>
            <a:pPr eaLnBrk="1" hangingPunct="1">
              <a:spcAft>
                <a:spcPts val="300"/>
              </a:spcAft>
            </a:pPr>
            <a:r>
              <a:rPr lang="en-US" altLang="ru-RU" sz="2000" dirty="0" smtClean="0">
                <a:solidFill>
                  <a:srgbClr val="000066"/>
                </a:solidFill>
                <a:latin typeface="Times New Roman" panose="02020603050405020304" pitchFamily="18" charset="0"/>
                <a:cs typeface="Times New Roman" panose="02020603050405020304" pitchFamily="18" charset="0"/>
              </a:rPr>
              <a:t>The </a:t>
            </a:r>
            <a:r>
              <a:rPr lang="en-US" altLang="ru-RU" sz="2000" i="1" dirty="0">
                <a:solidFill>
                  <a:srgbClr val="000066"/>
                </a:solidFill>
                <a:latin typeface="Times New Roman" panose="02020603050405020304" pitchFamily="18" charset="0"/>
                <a:cs typeface="Times New Roman" panose="02020603050405020304" pitchFamily="18" charset="0"/>
              </a:rPr>
              <a:t>Information Law </a:t>
            </a:r>
            <a:r>
              <a:rPr lang="en-US" altLang="ru-RU" sz="2000" dirty="0">
                <a:solidFill>
                  <a:srgbClr val="000066"/>
                </a:solidFill>
                <a:latin typeface="Times New Roman" panose="02020603050405020304" pitchFamily="18" charset="0"/>
                <a:cs typeface="Times New Roman" panose="02020603050405020304" pitchFamily="18" charset="0"/>
              </a:rPr>
              <a:t>of "natural classes": a potentially infinite number of features of "natural" classes are connected by an </a:t>
            </a:r>
            <a:r>
              <a:rPr lang="en-US" altLang="ru-RU" sz="2000" b="1" i="1" dirty="0">
                <a:solidFill>
                  <a:srgbClr val="A50021"/>
                </a:solidFill>
                <a:latin typeface="Times New Roman" panose="02020603050405020304" pitchFamily="18" charset="0"/>
                <a:cs typeface="Times New Roman" panose="02020603050405020304" pitchFamily="18" charset="0"/>
              </a:rPr>
              <a:t>exponential number of causal relationships</a:t>
            </a:r>
            <a:r>
              <a:rPr lang="en-US" altLang="ru-RU" sz="2000" dirty="0" smtClean="0">
                <a:solidFill>
                  <a:srgbClr val="000066"/>
                </a:solidFill>
                <a:latin typeface="Times New Roman" panose="02020603050405020304" pitchFamily="18" charset="0"/>
                <a:cs typeface="Times New Roman" panose="02020603050405020304" pitchFamily="18" charset="0"/>
              </a:rPr>
              <a:t>.</a:t>
            </a:r>
            <a:endParaRPr lang="en-US" altLang="ru-RU" sz="2000" dirty="0">
              <a:solidFill>
                <a:srgbClr val="000066"/>
              </a:solidFill>
              <a:latin typeface="Times New Roman" panose="02020603050405020304" pitchFamily="18" charset="0"/>
              <a:cs typeface="Times New Roman" panose="02020603050405020304" pitchFamily="18" charset="0"/>
            </a:endParaRPr>
          </a:p>
        </p:txBody>
      </p:sp>
      <p:sp>
        <p:nvSpPr>
          <p:cNvPr id="10243" name="Text Box 2"/>
          <p:cNvSpPr txBox="1">
            <a:spLocks noChangeArrowheads="1"/>
          </p:cNvSpPr>
          <p:nvPr/>
        </p:nvSpPr>
        <p:spPr bwMode="auto">
          <a:xfrm>
            <a:off x="263352" y="115888"/>
            <a:ext cx="115932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ru-RU" sz="2400" b="1" dirty="0" smtClean="0">
                <a:solidFill>
                  <a:srgbClr val="D80000"/>
                </a:solidFill>
                <a:latin typeface="Times New Roman" panose="02020603050405020304" pitchFamily="18" charset="0"/>
                <a:cs typeface="Times New Roman" panose="02020603050405020304" pitchFamily="18" charset="0"/>
              </a:rPr>
              <a:t>Cellular </a:t>
            </a:r>
            <a:r>
              <a:rPr lang="en-US" altLang="ru-RU" sz="2400" b="1" dirty="0">
                <a:solidFill>
                  <a:srgbClr val="D80000"/>
                </a:solidFill>
                <a:latin typeface="Times New Roman" panose="02020603050405020304" pitchFamily="18" charset="0"/>
                <a:cs typeface="Times New Roman" panose="02020603050405020304" pitchFamily="18" charset="0"/>
              </a:rPr>
              <a:t>ensembles by D. </a:t>
            </a:r>
            <a:r>
              <a:rPr lang="en-US" altLang="ru-RU" sz="2400" b="1" dirty="0" smtClean="0">
                <a:solidFill>
                  <a:srgbClr val="D80000"/>
                </a:solidFill>
                <a:latin typeface="Times New Roman" panose="02020603050405020304" pitchFamily="18" charset="0"/>
                <a:cs typeface="Times New Roman" panose="02020603050405020304" pitchFamily="18" charset="0"/>
              </a:rPr>
              <a:t>Hebb </a:t>
            </a:r>
            <a:r>
              <a:rPr lang="en-US" altLang="ru-RU" sz="2400" b="1" dirty="0">
                <a:solidFill>
                  <a:srgbClr val="D80000"/>
                </a:solidFill>
                <a:latin typeface="Times New Roman" panose="02020603050405020304" pitchFamily="18" charset="0"/>
                <a:cs typeface="Times New Roman" panose="02020603050405020304" pitchFamily="18" charset="0"/>
              </a:rPr>
              <a:t>Formalization</a:t>
            </a:r>
          </a:p>
          <a:p>
            <a:pPr algn="ctr" eaLnBrk="1" hangingPunct="1">
              <a:spcBef>
                <a:spcPct val="50000"/>
              </a:spcBef>
            </a:pPr>
            <a:r>
              <a:rPr lang="ru-RU" altLang="ru-RU" sz="2000" b="1" dirty="0">
                <a:solidFill>
                  <a:srgbClr val="D80000"/>
                </a:solidFill>
                <a:latin typeface="Times New Roman" panose="02020603050405020304" pitchFamily="18" charset="0"/>
                <a:cs typeface="Times New Roman" panose="02020603050405020304" pitchFamily="18" charset="0"/>
              </a:rPr>
              <a:t>«</a:t>
            </a:r>
            <a:r>
              <a:rPr lang="en-US" altLang="ru-RU" sz="2000" b="1" dirty="0">
                <a:solidFill>
                  <a:srgbClr val="D80000"/>
                </a:solidFill>
                <a:latin typeface="Times New Roman" panose="02020603050405020304" pitchFamily="18" charset="0"/>
                <a:cs typeface="Times New Roman" panose="02020603050405020304" pitchFamily="18" charset="0"/>
              </a:rPr>
              <a:t>NATURAL</a:t>
            </a:r>
            <a:r>
              <a:rPr lang="ru-RU" altLang="ru-RU" sz="2000" b="1" dirty="0">
                <a:solidFill>
                  <a:srgbClr val="D80000"/>
                </a:solidFill>
                <a:latin typeface="Times New Roman" panose="02020603050405020304" pitchFamily="18" charset="0"/>
                <a:cs typeface="Times New Roman" panose="02020603050405020304" pitchFamily="18" charset="0"/>
              </a:rPr>
              <a:t>»</a:t>
            </a:r>
            <a:r>
              <a:rPr lang="en-US" altLang="ru-RU" sz="2000" b="1" dirty="0">
                <a:solidFill>
                  <a:srgbClr val="D80000"/>
                </a:solidFill>
                <a:latin typeface="Times New Roman" panose="02020603050405020304" pitchFamily="18" charset="0"/>
                <a:cs typeface="Times New Roman" panose="02020603050405020304" pitchFamily="18" charset="0"/>
              </a:rPr>
              <a:t> classification </a:t>
            </a:r>
            <a:r>
              <a:rPr lang="en-US" altLang="ru-RU" sz="2000" b="1" dirty="0" smtClean="0">
                <a:solidFill>
                  <a:srgbClr val="D80000"/>
                </a:solidFill>
                <a:latin typeface="Times New Roman" panose="02020603050405020304" pitchFamily="18" charset="0"/>
                <a:cs typeface="Times New Roman" panose="02020603050405020304" pitchFamily="18" charset="0"/>
              </a:rPr>
              <a:t>– information law of the structure </a:t>
            </a:r>
            <a:r>
              <a:rPr lang="en-US" altLang="ru-RU" sz="2000" b="1" dirty="0">
                <a:solidFill>
                  <a:srgbClr val="D80000"/>
                </a:solidFill>
                <a:latin typeface="Times New Roman" panose="02020603050405020304" pitchFamily="18" charset="0"/>
                <a:cs typeface="Times New Roman" panose="02020603050405020304" pitchFamily="18" charset="0"/>
              </a:rPr>
              <a:t>of world </a:t>
            </a:r>
            <a:r>
              <a:rPr lang="en-US" altLang="ru-RU" sz="2000" b="1" dirty="0" smtClean="0">
                <a:solidFill>
                  <a:srgbClr val="D80000"/>
                </a:solidFill>
                <a:latin typeface="Times New Roman" panose="02020603050405020304" pitchFamily="18" charset="0"/>
                <a:cs typeface="Times New Roman" panose="02020603050405020304" pitchFamily="18" charset="0"/>
              </a:rPr>
              <a:t>objects.</a:t>
            </a:r>
            <a:endParaRPr lang="ru-RU" altLang="ru-RU" sz="2000" b="1" dirty="0">
              <a:solidFill>
                <a:srgbClr val="D80000"/>
              </a:solidFill>
              <a:latin typeface="Times New Roman" panose="02020603050405020304" pitchFamily="18" charset="0"/>
              <a:cs typeface="Times New Roman" panose="02020603050405020304" pitchFamily="18" charset="0"/>
            </a:endParaRPr>
          </a:p>
        </p:txBody>
      </p:sp>
      <p:sp>
        <p:nvSpPr>
          <p:cNvPr id="4" name="Text Box 2"/>
          <p:cNvSpPr txBox="1">
            <a:spLocks noChangeArrowheads="1"/>
          </p:cNvSpPr>
          <p:nvPr/>
        </p:nvSpPr>
        <p:spPr bwMode="auto">
          <a:xfrm>
            <a:off x="1775520" y="3426708"/>
            <a:ext cx="6984776" cy="400110"/>
          </a:xfrm>
          <a:prstGeom prst="rect">
            <a:avLst/>
          </a:prstGeom>
          <a:noFill/>
          <a:ln w="9525">
            <a:noFill/>
            <a:miter lim="800000"/>
            <a:headEnd/>
            <a:tailEnd/>
          </a:ln>
        </p:spPr>
        <p:txBody>
          <a:bodyPr wrap="square">
            <a:spAutoFit/>
          </a:bodyPr>
          <a:lstStyle/>
          <a:p>
            <a:pPr lvl="0" eaLnBrk="1" hangingPunct="1">
              <a:spcBef>
                <a:spcPct val="50000"/>
              </a:spcBef>
              <a:defRPr/>
            </a:pPr>
            <a:r>
              <a:rPr lang="en-US" altLang="ru-RU" sz="2000" b="1" dirty="0">
                <a:solidFill>
                  <a:srgbClr val="CC0000"/>
                </a:solidFill>
                <a:latin typeface="Times New Roman" pitchFamily="18" charset="0"/>
                <a:cs typeface="Times New Roman" pitchFamily="18" charset="0"/>
              </a:rPr>
              <a:t>"Natural" concepts in cognitive sciences</a:t>
            </a:r>
            <a:endParaRPr kumimoji="0" lang="ru-RU" altLang="ru-RU" sz="2000" b="1" i="0" u="none" strike="noStrike" kern="1200" cap="none" spc="0" normalizeH="0" baseline="0" noProof="0" dirty="0">
              <a:ln>
                <a:noFill/>
              </a:ln>
              <a:solidFill>
                <a:srgbClr val="CC0000"/>
              </a:solidFill>
              <a:effectLst/>
              <a:uLnTx/>
              <a:uFillTx/>
              <a:latin typeface="Times New Roman" pitchFamily="18" charset="0"/>
              <a:ea typeface="+mn-ea"/>
              <a:cs typeface="Times New Roman" pitchFamily="18" charset="0"/>
            </a:endParaRPr>
          </a:p>
        </p:txBody>
      </p:sp>
      <p:sp>
        <p:nvSpPr>
          <p:cNvPr id="5" name="Text Box 3"/>
          <p:cNvSpPr txBox="1">
            <a:spLocks noChangeArrowheads="1"/>
          </p:cNvSpPr>
          <p:nvPr/>
        </p:nvSpPr>
        <p:spPr bwMode="auto">
          <a:xfrm>
            <a:off x="623392" y="4005064"/>
            <a:ext cx="10873208" cy="1631216"/>
          </a:xfrm>
          <a:prstGeom prst="rect">
            <a:avLst/>
          </a:prstGeom>
          <a:noFill/>
          <a:ln w="9525">
            <a:noFill/>
            <a:miter lim="800000"/>
            <a:headEnd/>
            <a:tailEnd/>
          </a:ln>
        </p:spPr>
        <p:txBody>
          <a:bodyPr wrap="square">
            <a:spAutoFit/>
          </a:bodyPr>
          <a:lstStyle/>
          <a:p>
            <a:pPr marL="180975" lvl="0" indent="-1588" eaLnBrk="1" hangingPunct="1">
              <a:spcAft>
                <a:spcPts val="300"/>
              </a:spcAft>
              <a:defRPr/>
            </a:pPr>
            <a:r>
              <a:rPr lang="en-US" altLang="ru-RU" sz="2000" dirty="0">
                <a:solidFill>
                  <a:srgbClr val="000066"/>
                </a:solidFill>
                <a:latin typeface="Times New Roman" pitchFamily="18" charset="0"/>
                <a:cs typeface="Times New Roman" pitchFamily="18" charset="0"/>
              </a:rPr>
              <a:t>The principle of categorization of "natural" concepts (Eleanor </a:t>
            </a:r>
            <a:r>
              <a:rPr lang="en-US" altLang="ru-RU" sz="2000" dirty="0" err="1">
                <a:solidFill>
                  <a:srgbClr val="000066"/>
                </a:solidFill>
                <a:latin typeface="Times New Roman" pitchFamily="18" charset="0"/>
                <a:cs typeface="Times New Roman" pitchFamily="18" charset="0"/>
              </a:rPr>
              <a:t>Rosch</a:t>
            </a:r>
            <a:r>
              <a:rPr lang="en-US" altLang="ru-RU" sz="2000" dirty="0">
                <a:solidFill>
                  <a:srgbClr val="000066"/>
                </a:solidFill>
                <a:latin typeface="Times New Roman" pitchFamily="18" charset="0"/>
                <a:cs typeface="Times New Roman" pitchFamily="18" charset="0"/>
              </a:rPr>
              <a:t>): </a:t>
            </a:r>
            <a:br>
              <a:rPr lang="en-US" altLang="ru-RU" sz="2000" dirty="0">
                <a:solidFill>
                  <a:srgbClr val="000066"/>
                </a:solidFill>
                <a:latin typeface="Times New Roman" pitchFamily="18" charset="0"/>
                <a:cs typeface="Times New Roman" pitchFamily="18" charset="0"/>
              </a:rPr>
            </a:br>
            <a:r>
              <a:rPr lang="en-US" altLang="ru-RU" sz="2000" dirty="0">
                <a:solidFill>
                  <a:srgbClr val="000066"/>
                </a:solidFill>
                <a:latin typeface="Times New Roman" pitchFamily="18" charset="0"/>
                <a:cs typeface="Times New Roman" pitchFamily="18" charset="0"/>
              </a:rPr>
              <a:t>The </a:t>
            </a:r>
            <a:r>
              <a:rPr lang="en-US" altLang="ru-RU" sz="2000" dirty="0" err="1">
                <a:solidFill>
                  <a:srgbClr val="000066"/>
                </a:solidFill>
                <a:latin typeface="Times New Roman" pitchFamily="18" charset="0"/>
                <a:cs typeface="Times New Roman" pitchFamily="18" charset="0"/>
              </a:rPr>
              <a:t>structurality</a:t>
            </a:r>
            <a:r>
              <a:rPr lang="en-US" altLang="ru-RU" sz="2000" dirty="0">
                <a:solidFill>
                  <a:srgbClr val="000066"/>
                </a:solidFill>
                <a:latin typeface="Times New Roman" pitchFamily="18" charset="0"/>
                <a:cs typeface="Times New Roman" pitchFamily="18" charset="0"/>
              </a:rPr>
              <a:t> of the perceived world: “The </a:t>
            </a:r>
            <a:r>
              <a:rPr lang="en-US" altLang="ru-RU" sz="2000" i="1" dirty="0">
                <a:solidFill>
                  <a:srgbClr val="000066"/>
                </a:solidFill>
                <a:latin typeface="Times New Roman" pitchFamily="18" charset="0"/>
                <a:cs typeface="Times New Roman" pitchFamily="18" charset="0"/>
              </a:rPr>
              <a:t>perceived world is not an unstructured set of equally likely attributes</a:t>
            </a:r>
            <a:r>
              <a:rPr lang="en-US" altLang="ru-RU" sz="2000" dirty="0">
                <a:solidFill>
                  <a:srgbClr val="000066"/>
                </a:solidFill>
                <a:latin typeface="Times New Roman" pitchFamily="18" charset="0"/>
                <a:cs typeface="Times New Roman" pitchFamily="18" charset="0"/>
              </a:rPr>
              <a:t>. On the contrary, the material objects of the world are perceived as having... a </a:t>
            </a:r>
            <a:r>
              <a:rPr lang="en-US" altLang="ru-RU" sz="2000" b="1" i="1" dirty="0">
                <a:solidFill>
                  <a:srgbClr val="A50021"/>
                </a:solidFill>
                <a:latin typeface="Times New Roman" pitchFamily="18" charset="0"/>
                <a:cs typeface="Times New Roman" pitchFamily="18" charset="0"/>
              </a:rPr>
              <a:t>highly correlated structure</a:t>
            </a:r>
            <a:r>
              <a:rPr lang="en-US" altLang="ru-RU" sz="2000" dirty="0">
                <a:solidFill>
                  <a:srgbClr val="000066"/>
                </a:solidFill>
                <a:latin typeface="Times New Roman" pitchFamily="18" charset="0"/>
                <a:cs typeface="Times New Roman" pitchFamily="18" charset="0"/>
              </a:rPr>
              <a:t>. ... combinations of what we perceive as attributes do not occur uniformly. Some pairs, triples, etc. are highly probable... others are rare; others are not logically or empirically found</a:t>
            </a:r>
            <a:r>
              <a:rPr lang="en-US" altLang="ru-RU" sz="2000" dirty="0" smtClean="0">
                <a:solidFill>
                  <a:srgbClr val="000066"/>
                </a:solidFill>
                <a:latin typeface="Times New Roman" pitchFamily="18" charset="0"/>
                <a:cs typeface="Times New Roman" pitchFamily="18" charset="0"/>
              </a:rPr>
              <a:t>.”</a:t>
            </a:r>
            <a:endParaRPr lang="en-US" altLang="ru-RU" sz="2000" dirty="0">
              <a:solidFill>
                <a:srgbClr val="000066"/>
              </a:solidFill>
              <a:latin typeface="Times New Roman" pitchFamily="18" charset="0"/>
              <a:cs typeface="Times New Roman" pitchFamily="18" charset="0"/>
            </a:endParaRPr>
          </a:p>
        </p:txBody>
      </p:sp>
    </p:spTree>
    <p:extLst>
      <p:ext uri="{BB962C8B-B14F-4D97-AF65-F5344CB8AC3E}">
        <p14:creationId xmlns:p14="http://schemas.microsoft.com/office/powerpoint/2010/main" val="37437305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544638" y="115888"/>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ru-RU" altLang="ru-RU" sz="2000" b="1" i="0" u="none" strike="noStrike" kern="1200" cap="none" spc="0" normalizeH="0" baseline="0" noProof="0" dirty="0">
                <a:ln>
                  <a:noFill/>
                </a:ln>
                <a:solidFill>
                  <a:srgbClr val="D80000"/>
                </a:solidFill>
                <a:effectLst/>
                <a:uLnTx/>
                <a:uFillTx/>
                <a:latin typeface="Arial" panose="020B0604020202020204" pitchFamily="34" charset="0"/>
                <a:ea typeface="+mn-ea"/>
                <a:cs typeface="+mn-cs"/>
              </a:rPr>
              <a:t> </a:t>
            </a:r>
          </a:p>
        </p:txBody>
      </p:sp>
      <p:pic>
        <p:nvPicPr>
          <p:cNvPr id="327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882" y="907401"/>
            <a:ext cx="9144001" cy="43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2" name="Text Box 2"/>
          <p:cNvSpPr txBox="1">
            <a:spLocks noChangeArrowheads="1"/>
          </p:cNvSpPr>
          <p:nvPr/>
        </p:nvSpPr>
        <p:spPr bwMode="auto">
          <a:xfrm>
            <a:off x="263352" y="110787"/>
            <a:ext cx="117373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lgn="ctr" eaLnBrk="1" hangingPunct="1">
              <a:spcBef>
                <a:spcPct val="50000"/>
              </a:spcBef>
              <a:buNone/>
              <a:defRPr/>
            </a:pPr>
            <a:r>
              <a:rPr lang="en-US" altLang="ru-RU" sz="2000" b="1" dirty="0" smtClean="0">
                <a:solidFill>
                  <a:srgbClr val="D80000"/>
                </a:solidFill>
              </a:rPr>
              <a:t>Academician K.V</a:t>
            </a:r>
            <a:r>
              <a:rPr lang="en-US" altLang="ru-RU" sz="2000" b="1" dirty="0">
                <a:solidFill>
                  <a:srgbClr val="D80000"/>
                </a:solidFill>
              </a:rPr>
              <a:t>. </a:t>
            </a:r>
            <a:r>
              <a:rPr lang="en-US" altLang="ru-RU" sz="2000" b="1" dirty="0" err="1">
                <a:solidFill>
                  <a:srgbClr val="D80000"/>
                </a:solidFill>
              </a:rPr>
              <a:t>Anokhin</a:t>
            </a:r>
            <a:r>
              <a:rPr lang="en-US" altLang="ru-RU" sz="2000" b="1" dirty="0">
                <a:solidFill>
                  <a:srgbClr val="D80000"/>
                </a:solidFill>
              </a:rPr>
              <a:t>. The </a:t>
            </a:r>
            <a:r>
              <a:rPr lang="en-US" altLang="ru-RU" sz="2000" b="1" dirty="0" err="1" smtClean="0">
                <a:solidFill>
                  <a:srgbClr val="D80000"/>
                </a:solidFill>
              </a:rPr>
              <a:t>Cognitome</a:t>
            </a:r>
            <a:r>
              <a:rPr lang="en-US" altLang="ru-RU" sz="2000" b="1" dirty="0">
                <a:solidFill>
                  <a:srgbClr val="D80000"/>
                </a:solidFill>
              </a:rPr>
              <a:t>: Seeking the fundamental neuroscience of a theory of </a:t>
            </a:r>
            <a:r>
              <a:rPr lang="en-US" altLang="ru-RU" sz="2000" b="1" dirty="0" smtClean="0">
                <a:solidFill>
                  <a:srgbClr val="D80000"/>
                </a:solidFill>
              </a:rPr>
              <a:t>consciousness.</a:t>
            </a:r>
            <a:r>
              <a:rPr lang="ru-RU" altLang="ru-RU" sz="2000" b="1" dirty="0" smtClean="0">
                <a:solidFill>
                  <a:srgbClr val="D80000"/>
                </a:solidFill>
              </a:rPr>
              <a:t> </a:t>
            </a:r>
            <a:r>
              <a:rPr lang="en-US" altLang="ru-RU" sz="2000" b="1" dirty="0" err="1" smtClean="0">
                <a:solidFill>
                  <a:srgbClr val="D80000"/>
                </a:solidFill>
              </a:rPr>
              <a:t>Neurosci</a:t>
            </a:r>
            <a:r>
              <a:rPr lang="en-US" altLang="ru-RU" sz="2000" b="1" dirty="0" smtClean="0">
                <a:solidFill>
                  <a:srgbClr val="D80000"/>
                </a:solidFill>
              </a:rPr>
              <a:t> </a:t>
            </a:r>
            <a:r>
              <a:rPr lang="en-US" altLang="ru-RU" sz="2000" b="1" dirty="0" err="1">
                <a:solidFill>
                  <a:srgbClr val="D80000"/>
                </a:solidFill>
              </a:rPr>
              <a:t>Behav</a:t>
            </a:r>
            <a:r>
              <a:rPr lang="en-US" altLang="ru-RU" sz="2000" b="1" dirty="0">
                <a:solidFill>
                  <a:srgbClr val="D80000"/>
                </a:solidFill>
              </a:rPr>
              <a:t> </a:t>
            </a:r>
            <a:r>
              <a:rPr lang="en-US" altLang="ru-RU" sz="2000" b="1" dirty="0" err="1">
                <a:solidFill>
                  <a:srgbClr val="D80000"/>
                </a:solidFill>
              </a:rPr>
              <a:t>Physi</a:t>
            </a:r>
            <a:r>
              <a:rPr lang="en-US" altLang="ru-RU" sz="2000" b="1" dirty="0">
                <a:solidFill>
                  <a:srgbClr val="D80000"/>
                </a:solidFill>
              </a:rPr>
              <a:t>, 51, 2021</a:t>
            </a:r>
            <a:endParaRPr kumimoji="0" lang="ru-RU" altLang="ru-RU" sz="18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p:txBody>
      </p:sp>
      <p:sp>
        <p:nvSpPr>
          <p:cNvPr id="32773" name="TextBox 1"/>
          <p:cNvSpPr txBox="1">
            <a:spLocks noChangeArrowheads="1"/>
          </p:cNvSpPr>
          <p:nvPr/>
        </p:nvSpPr>
        <p:spPr bwMode="auto">
          <a:xfrm>
            <a:off x="263352" y="5589240"/>
            <a:ext cx="114492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spcBef>
                <a:spcPct val="0"/>
              </a:spcBef>
              <a:buNone/>
              <a:defRPr/>
            </a:pPr>
            <a:r>
              <a:rPr lang="en-US" altLang="ru-RU" sz="1800" dirty="0">
                <a:solidFill>
                  <a:srgbClr val="002060"/>
                </a:solidFill>
              </a:rPr>
              <a:t>The problem is not that the existing neurophysiological theories are imperfect... the correlative approaches used in them simply cannot answer questions about the nature of the mind and subjective experience. … </a:t>
            </a:r>
            <a:r>
              <a:rPr lang="en-US" altLang="ru-RU" sz="1800" dirty="0" smtClean="0">
                <a:solidFill>
                  <a:srgbClr val="002060"/>
                </a:solidFill>
              </a:rPr>
              <a:t/>
            </a:r>
            <a:br>
              <a:rPr lang="en-US" altLang="ru-RU" sz="1800" dirty="0" smtClean="0">
                <a:solidFill>
                  <a:srgbClr val="002060"/>
                </a:solidFill>
              </a:rPr>
            </a:br>
            <a:r>
              <a:rPr lang="en-US" altLang="ru-RU" sz="1800" dirty="0" smtClean="0">
                <a:solidFill>
                  <a:srgbClr val="002060"/>
                </a:solidFill>
              </a:rPr>
              <a:t>This </a:t>
            </a:r>
            <a:r>
              <a:rPr lang="en-US" altLang="ru-RU" sz="1800" dirty="0">
                <a:solidFill>
                  <a:srgbClr val="002060"/>
                </a:solidFill>
              </a:rPr>
              <a:t>requires a </a:t>
            </a:r>
            <a:r>
              <a:rPr lang="en-US" altLang="ru-RU" sz="1800" b="1" i="1" dirty="0">
                <a:solidFill>
                  <a:srgbClr val="C00000"/>
                </a:solidFill>
              </a:rPr>
              <a:t>non-reductionist fundamental theory</a:t>
            </a:r>
            <a:r>
              <a:rPr lang="en-US" altLang="ru-RU" sz="1800" dirty="0">
                <a:solidFill>
                  <a:srgbClr val="002060"/>
                </a:solidFill>
              </a:rPr>
              <a:t>.</a:t>
            </a:r>
            <a:endParaRPr kumimoji="0" lang="ru-RU" altLang="ru-RU"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76516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551384" y="197927"/>
            <a:ext cx="11161240" cy="3670236"/>
          </a:xfrm>
          <a:prstGeom prst="rect">
            <a:avLst/>
          </a:prstGeom>
          <a:noFill/>
          <a:ln w="9525">
            <a:noFill/>
            <a:miter lim="800000"/>
            <a:headEnd/>
            <a:tailEnd/>
          </a:ln>
        </p:spPr>
        <p:txBody>
          <a:bodyPr wrap="square">
            <a:spAutoFit/>
          </a:bodyPr>
          <a:lstStyle/>
          <a:p>
            <a:pPr lvl="0" indent="179388" eaLnBrk="1" hangingPunct="1">
              <a:spcAft>
                <a:spcPts val="300"/>
              </a:spcAft>
              <a:defRPr/>
            </a:pPr>
            <a:r>
              <a:rPr lang="en-US" altLang="ru-RU" sz="2000" dirty="0">
                <a:solidFill>
                  <a:srgbClr val="000066"/>
                </a:solidFill>
                <a:latin typeface="Times New Roman" pitchFamily="18" charset="0"/>
                <a:cs typeface="Times New Roman" pitchFamily="18" charset="0"/>
              </a:rPr>
              <a:t>The highly correlated attribute structure generates </a:t>
            </a:r>
            <a:r>
              <a:rPr lang="en-US" altLang="ru-RU" sz="2000" b="1" i="1" dirty="0">
                <a:solidFill>
                  <a:srgbClr val="000066"/>
                </a:solidFill>
                <a:latin typeface="Times New Roman" pitchFamily="18" charset="0"/>
                <a:cs typeface="Times New Roman" pitchFamily="18" charset="0"/>
              </a:rPr>
              <a:t>class prototypes</a:t>
            </a:r>
            <a:r>
              <a:rPr lang="en-US" altLang="ru-RU" sz="2000" dirty="0" smtClean="0">
                <a:solidFill>
                  <a:srgbClr val="000066"/>
                </a:solidFill>
                <a:latin typeface="Times New Roman" pitchFamily="18" charset="0"/>
                <a:cs typeface="Times New Roman" pitchFamily="18" charset="0"/>
              </a:rPr>
              <a:t>.</a:t>
            </a:r>
          </a:p>
          <a:p>
            <a:pPr lvl="0" indent="179388" eaLnBrk="1" hangingPunct="1">
              <a:spcAft>
                <a:spcPts val="300"/>
              </a:spcAft>
              <a:defRPr/>
            </a:pPr>
            <a:r>
              <a:rPr lang="en-US" altLang="ru-RU" sz="2000" b="1" i="1" dirty="0" smtClean="0">
                <a:solidFill>
                  <a:srgbClr val="000066"/>
                </a:solidFill>
                <a:latin typeface="Times New Roman" pitchFamily="18" charset="0"/>
                <a:cs typeface="Times New Roman" pitchFamily="18" charset="0"/>
              </a:rPr>
              <a:t>Theory </a:t>
            </a:r>
            <a:r>
              <a:rPr lang="en-US" altLang="ru-RU" sz="2000" b="1" i="1" dirty="0">
                <a:solidFill>
                  <a:srgbClr val="000066"/>
                </a:solidFill>
                <a:latin typeface="Times New Roman" pitchFamily="18" charset="0"/>
                <a:cs typeface="Times New Roman" pitchFamily="18" charset="0"/>
              </a:rPr>
              <a:t>of causal models</a:t>
            </a:r>
            <a:r>
              <a:rPr lang="en-US" altLang="ru-RU" sz="2000" dirty="0">
                <a:solidFill>
                  <a:srgbClr val="000066"/>
                </a:solidFill>
                <a:latin typeface="Times New Roman" pitchFamily="18" charset="0"/>
                <a:cs typeface="Times New Roman" pitchFamily="18" charset="0"/>
              </a:rPr>
              <a:t> (causal-model theory, Bob </a:t>
            </a:r>
            <a:r>
              <a:rPr lang="en-US" altLang="ru-RU" sz="2000" dirty="0" err="1">
                <a:solidFill>
                  <a:srgbClr val="000066"/>
                </a:solidFill>
                <a:latin typeface="Times New Roman" pitchFamily="18" charset="0"/>
                <a:cs typeface="Times New Roman" pitchFamily="18" charset="0"/>
              </a:rPr>
              <a:t>Rehder</a:t>
            </a:r>
            <a:r>
              <a:rPr lang="en-US" altLang="ru-RU" sz="2000" dirty="0" smtClean="0">
                <a:solidFill>
                  <a:srgbClr val="000066"/>
                </a:solidFill>
                <a:latin typeface="Times New Roman" pitchFamily="18" charset="0"/>
                <a:cs typeface="Times New Roman" pitchFamily="18" charset="0"/>
              </a:rPr>
              <a:t>).</a:t>
            </a:r>
          </a:p>
          <a:p>
            <a:pPr lvl="0" indent="179388" eaLnBrk="1" hangingPunct="1">
              <a:spcAft>
                <a:spcPts val="300"/>
              </a:spcAft>
              <a:defRPr/>
            </a:pPr>
            <a:r>
              <a:rPr lang="en-US" altLang="ru-RU" sz="2000" dirty="0" smtClean="0">
                <a:solidFill>
                  <a:srgbClr val="000066"/>
                </a:solidFill>
                <a:latin typeface="Times New Roman" pitchFamily="18" charset="0"/>
                <a:cs typeface="Times New Roman" pitchFamily="18" charset="0"/>
              </a:rPr>
              <a:t>The </a:t>
            </a:r>
            <a:r>
              <a:rPr lang="en-US" altLang="ru-RU" sz="2000" i="1" dirty="0">
                <a:solidFill>
                  <a:srgbClr val="000066"/>
                </a:solidFill>
                <a:latin typeface="Times New Roman" pitchFamily="18" charset="0"/>
                <a:cs typeface="Times New Roman" pitchFamily="18" charset="0"/>
              </a:rPr>
              <a:t>relation of an object to a category is based on the similarity of the generative causal </a:t>
            </a:r>
            <a:r>
              <a:rPr lang="en-US" altLang="ru-RU" sz="2000" i="1" dirty="0" smtClean="0">
                <a:solidFill>
                  <a:srgbClr val="000066"/>
                </a:solidFill>
                <a:latin typeface="Times New Roman" pitchFamily="18" charset="0"/>
                <a:cs typeface="Times New Roman" pitchFamily="18" charset="0"/>
              </a:rPr>
              <a:t>mechanism</a:t>
            </a:r>
            <a:r>
              <a:rPr lang="en-US" altLang="ru-RU" sz="2000" dirty="0" smtClean="0">
                <a:solidFill>
                  <a:srgbClr val="000066"/>
                </a:solidFill>
                <a:latin typeface="Times New Roman" pitchFamily="18" charset="0"/>
                <a:cs typeface="Times New Roman" pitchFamily="18" charset="0"/>
              </a:rPr>
              <a:t>. </a:t>
            </a:r>
            <a:r>
              <a:rPr lang="en-US" altLang="ru-RU" sz="2000" dirty="0">
                <a:solidFill>
                  <a:srgbClr val="000066"/>
                </a:solidFill>
                <a:latin typeface="Times New Roman" pitchFamily="18" charset="0"/>
                <a:cs typeface="Times New Roman" pitchFamily="18" charset="0"/>
              </a:rPr>
              <a:t>Bob </a:t>
            </a:r>
            <a:r>
              <a:rPr lang="en-US" altLang="ru-RU" sz="2000" dirty="0" err="1">
                <a:solidFill>
                  <a:srgbClr val="000066"/>
                </a:solidFill>
                <a:latin typeface="Times New Roman" pitchFamily="18" charset="0"/>
                <a:cs typeface="Times New Roman" pitchFamily="18" charset="0"/>
              </a:rPr>
              <a:t>Rehder</a:t>
            </a:r>
            <a:r>
              <a:rPr lang="en-US" altLang="ru-RU" sz="2000" dirty="0">
                <a:solidFill>
                  <a:srgbClr val="000066"/>
                </a:solidFill>
                <a:latin typeface="Times New Roman" pitchFamily="18" charset="0"/>
                <a:cs typeface="Times New Roman" pitchFamily="18" charset="0"/>
              </a:rPr>
              <a:t> suggested describing causal models by deploying Bayesian networks, but they do not support cycles</a:t>
            </a:r>
            <a:r>
              <a:rPr lang="en-US" altLang="ru-RU" sz="2000" dirty="0" smtClean="0">
                <a:solidFill>
                  <a:srgbClr val="000066"/>
                </a:solidFill>
                <a:latin typeface="Times New Roman" pitchFamily="18" charset="0"/>
                <a:cs typeface="Times New Roman" pitchFamily="18" charset="0"/>
              </a:rPr>
              <a:t>. </a:t>
            </a:r>
            <a:r>
              <a:rPr lang="en-US" altLang="ru-RU" sz="2000" i="1" dirty="0">
                <a:solidFill>
                  <a:srgbClr val="000066"/>
                </a:solidFill>
                <a:latin typeface="Times New Roman" pitchFamily="18" charset="0"/>
                <a:cs typeface="Times New Roman" pitchFamily="18" charset="0"/>
              </a:rPr>
              <a:t>Formalization of causal models – probabilistic formal concepts</a:t>
            </a:r>
            <a:r>
              <a:rPr lang="en-US" altLang="ru-RU" sz="2000" dirty="0">
                <a:solidFill>
                  <a:srgbClr val="000066"/>
                </a:solidFill>
                <a:latin typeface="Times New Roman" pitchFamily="18" charset="0"/>
                <a:cs typeface="Times New Roman" pitchFamily="18" charset="0"/>
              </a:rPr>
              <a:t>.</a:t>
            </a:r>
            <a:endParaRPr lang="en-US" altLang="ru-RU" sz="2000" dirty="0" smtClean="0">
              <a:solidFill>
                <a:srgbClr val="000066"/>
              </a:solidFill>
              <a:latin typeface="Times New Roman" pitchFamily="18" charset="0"/>
              <a:cs typeface="Times New Roman" pitchFamily="18" charset="0"/>
            </a:endParaRPr>
          </a:p>
          <a:p>
            <a:pPr lvl="0" indent="179388" eaLnBrk="1" hangingPunct="1">
              <a:spcAft>
                <a:spcPts val="300"/>
              </a:spcAft>
              <a:defRPr/>
            </a:pPr>
            <a:endParaRPr lang="en-US" altLang="ru-RU" sz="2000" dirty="0">
              <a:solidFill>
                <a:srgbClr val="000066"/>
              </a:solidFill>
              <a:latin typeface="Times New Roman" pitchFamily="18" charset="0"/>
              <a:cs typeface="Times New Roman" pitchFamily="18" charset="0"/>
            </a:endParaRPr>
          </a:p>
          <a:p>
            <a:pPr lvl="0" indent="179388" eaLnBrk="1" hangingPunct="1">
              <a:spcAft>
                <a:spcPts val="300"/>
              </a:spcAft>
              <a:defRPr/>
            </a:pPr>
            <a:r>
              <a:rPr lang="en-US" altLang="ru-RU" sz="2000" b="1" i="1" dirty="0">
                <a:solidFill>
                  <a:srgbClr val="A50021"/>
                </a:solidFill>
                <a:latin typeface="Times New Roman" pitchFamily="18" charset="0"/>
                <a:cs typeface="Times New Roman" pitchFamily="18" charset="0"/>
              </a:rPr>
              <a:t>The brain makes all possible conclusions about causal relationships</a:t>
            </a:r>
            <a:r>
              <a:rPr lang="en-US" altLang="ru-RU" sz="2000" dirty="0" smtClean="0">
                <a:solidFill>
                  <a:srgbClr val="000066"/>
                </a:solidFill>
                <a:latin typeface="Times New Roman" pitchFamily="18" charset="0"/>
                <a:cs typeface="Times New Roman" pitchFamily="18" charset="0"/>
              </a:rPr>
              <a:t>.</a:t>
            </a:r>
          </a:p>
          <a:p>
            <a:pPr lvl="0" indent="179388" eaLnBrk="1" hangingPunct="1">
              <a:spcAft>
                <a:spcPts val="300"/>
              </a:spcAft>
              <a:defRPr/>
            </a:pPr>
            <a:r>
              <a:rPr lang="en-US" altLang="ru-RU" sz="2000" i="1" dirty="0" smtClean="0">
                <a:solidFill>
                  <a:srgbClr val="000066"/>
                </a:solidFill>
                <a:latin typeface="Times New Roman" pitchFamily="18" charset="0"/>
                <a:cs typeface="Times New Roman" pitchFamily="18" charset="0"/>
              </a:rPr>
              <a:t>Reflecting </a:t>
            </a:r>
            <a:r>
              <a:rPr lang="en-US" altLang="ru-RU" sz="2000" i="1" dirty="0">
                <a:solidFill>
                  <a:srgbClr val="000066"/>
                </a:solidFill>
                <a:latin typeface="Times New Roman" pitchFamily="18" charset="0"/>
                <a:cs typeface="Times New Roman" pitchFamily="18" charset="0"/>
              </a:rPr>
              <a:t>the highly correlated structure of objects in the external world, the detected </a:t>
            </a:r>
            <a:r>
              <a:rPr lang="en-US" altLang="ru-RU" sz="2000" dirty="0" smtClean="0">
                <a:solidFill>
                  <a:srgbClr val="000066"/>
                </a:solidFill>
                <a:latin typeface="Times New Roman" pitchFamily="18" charset="0"/>
                <a:cs typeface="Times New Roman" pitchFamily="18" charset="0"/>
              </a:rPr>
              <a:t/>
            </a:r>
            <a:br>
              <a:rPr lang="en-US" altLang="ru-RU" sz="2000" dirty="0" smtClean="0">
                <a:solidFill>
                  <a:srgbClr val="000066"/>
                </a:solidFill>
                <a:latin typeface="Times New Roman" pitchFamily="18" charset="0"/>
                <a:cs typeface="Times New Roman" pitchFamily="18" charset="0"/>
              </a:rPr>
            </a:br>
            <a:r>
              <a:rPr lang="en-US" altLang="ru-RU" sz="2000" i="1" dirty="0" smtClean="0">
                <a:solidFill>
                  <a:srgbClr val="000066"/>
                </a:solidFill>
                <a:latin typeface="Times New Roman" pitchFamily="18" charset="0"/>
                <a:cs typeface="Times New Roman" pitchFamily="18" charset="0"/>
              </a:rPr>
              <a:t>causal </a:t>
            </a:r>
            <a:r>
              <a:rPr lang="en-US" altLang="ru-RU" sz="2000" i="1" dirty="0">
                <a:solidFill>
                  <a:srgbClr val="000066"/>
                </a:solidFill>
                <a:latin typeface="Times New Roman" pitchFamily="18" charset="0"/>
                <a:cs typeface="Times New Roman" pitchFamily="18" charset="0"/>
              </a:rPr>
              <a:t>relationships of "natural" objects loop on themselves in the process of inference, forming a certain "resonance" of causal relationships</a:t>
            </a:r>
            <a:r>
              <a:rPr lang="en-US" altLang="ru-RU" sz="2000" dirty="0">
                <a:solidFill>
                  <a:srgbClr val="000066"/>
                </a:solidFill>
                <a:latin typeface="Times New Roman" pitchFamily="18" charset="0"/>
                <a:cs typeface="Times New Roman" pitchFamily="18" charset="0"/>
              </a:rPr>
              <a:t>, which automatically forms cellular ensembles of simultaneously excited neurons generating causal models that form "prototypes" of </a:t>
            </a:r>
            <a:r>
              <a:rPr lang="en-US" altLang="ru-RU" sz="2000" dirty="0" smtClean="0">
                <a:solidFill>
                  <a:srgbClr val="000066"/>
                </a:solidFill>
                <a:latin typeface="Times New Roman" pitchFamily="18" charset="0"/>
                <a:cs typeface="Times New Roman" pitchFamily="18" charset="0"/>
              </a:rPr>
              <a:t>the objects class. </a:t>
            </a:r>
            <a:endParaRPr lang="en-US" altLang="ru-RU" sz="2000" dirty="0">
              <a:solidFill>
                <a:srgbClr val="000066"/>
              </a:solidFill>
              <a:latin typeface="Times New Roman" pitchFamily="18" charset="0"/>
              <a:cs typeface="Times New Roman" pitchFamily="18" charset="0"/>
            </a:endParaRPr>
          </a:p>
        </p:txBody>
      </p:sp>
      <p:grpSp>
        <p:nvGrpSpPr>
          <p:cNvPr id="4" name="Group 2"/>
          <p:cNvGrpSpPr>
            <a:grpSpLocks/>
          </p:cNvGrpSpPr>
          <p:nvPr/>
        </p:nvGrpSpPr>
        <p:grpSpPr bwMode="auto">
          <a:xfrm>
            <a:off x="1055440" y="3987155"/>
            <a:ext cx="8712968" cy="2754214"/>
            <a:chOff x="1430" y="5860"/>
            <a:chExt cx="9258" cy="2808"/>
          </a:xfrm>
        </p:grpSpPr>
        <p:pic>
          <p:nvPicPr>
            <p:cNvPr id="5" name="Рисунок 0" descr="Мозг-лодка.jpg"/>
            <p:cNvPicPr>
              <a:picLocks noChangeAspect="1" noChangeArrowheads="1"/>
            </p:cNvPicPr>
            <p:nvPr/>
          </p:nvPicPr>
          <p:blipFill>
            <a:blip r:embed="rId3" cstate="print"/>
            <a:srcRect/>
            <a:stretch>
              <a:fillRect/>
            </a:stretch>
          </p:blipFill>
          <p:spPr bwMode="auto">
            <a:xfrm>
              <a:off x="1430" y="5860"/>
              <a:ext cx="9258" cy="2808"/>
            </a:xfrm>
            <a:prstGeom prst="rect">
              <a:avLst/>
            </a:prstGeom>
            <a:noFill/>
            <a:ln w="9525">
              <a:noFill/>
              <a:miter lim="800000"/>
              <a:headEnd/>
              <a:tailEnd/>
            </a:ln>
          </p:spPr>
        </p:pic>
        <p:grpSp>
          <p:nvGrpSpPr>
            <p:cNvPr id="6" name="Group 4"/>
            <p:cNvGrpSpPr>
              <a:grpSpLocks/>
            </p:cNvGrpSpPr>
            <p:nvPr/>
          </p:nvGrpSpPr>
          <p:grpSpPr bwMode="auto">
            <a:xfrm>
              <a:off x="1657" y="6565"/>
              <a:ext cx="5061" cy="1523"/>
              <a:chOff x="1956" y="1840"/>
              <a:chExt cx="5061" cy="1523"/>
            </a:xfrm>
          </p:grpSpPr>
          <p:cxnSp>
            <p:nvCxnSpPr>
              <p:cNvPr id="22" name="AutoShape 5"/>
              <p:cNvCxnSpPr>
                <a:cxnSpLocks noChangeShapeType="1"/>
              </p:cNvCxnSpPr>
              <p:nvPr/>
            </p:nvCxnSpPr>
            <p:spPr bwMode="auto">
              <a:xfrm flipH="1" flipV="1">
                <a:off x="5777" y="2614"/>
                <a:ext cx="1240" cy="749"/>
              </a:xfrm>
              <a:prstGeom prst="straightConnector1">
                <a:avLst/>
              </a:prstGeom>
              <a:noFill/>
              <a:ln w="9525">
                <a:solidFill>
                  <a:srgbClr val="C00000"/>
                </a:solidFill>
                <a:round/>
                <a:headEnd/>
                <a:tailEnd type="triangle" w="med" len="med"/>
              </a:ln>
            </p:spPr>
          </p:cxnSp>
          <p:cxnSp>
            <p:nvCxnSpPr>
              <p:cNvPr id="23" name="AutoShape 6"/>
              <p:cNvCxnSpPr>
                <a:cxnSpLocks noChangeShapeType="1"/>
              </p:cNvCxnSpPr>
              <p:nvPr/>
            </p:nvCxnSpPr>
            <p:spPr bwMode="auto">
              <a:xfrm flipH="1" flipV="1">
                <a:off x="4387" y="2181"/>
                <a:ext cx="1390" cy="433"/>
              </a:xfrm>
              <a:prstGeom prst="straightConnector1">
                <a:avLst/>
              </a:prstGeom>
              <a:noFill/>
              <a:ln w="9525">
                <a:solidFill>
                  <a:srgbClr val="C00000"/>
                </a:solidFill>
                <a:round/>
                <a:headEnd/>
                <a:tailEnd type="triangle" w="med" len="med"/>
              </a:ln>
            </p:spPr>
          </p:cxnSp>
          <p:cxnSp>
            <p:nvCxnSpPr>
              <p:cNvPr id="24" name="AutoShape 7"/>
              <p:cNvCxnSpPr>
                <a:cxnSpLocks noChangeShapeType="1"/>
              </p:cNvCxnSpPr>
              <p:nvPr/>
            </p:nvCxnSpPr>
            <p:spPr bwMode="auto">
              <a:xfrm flipH="1" flipV="1">
                <a:off x="2614" y="1840"/>
                <a:ext cx="1773" cy="341"/>
              </a:xfrm>
              <a:prstGeom prst="straightConnector1">
                <a:avLst/>
              </a:prstGeom>
              <a:noFill/>
              <a:ln w="9525">
                <a:solidFill>
                  <a:srgbClr val="C00000"/>
                </a:solidFill>
                <a:round/>
                <a:headEnd/>
                <a:tailEnd type="triangle" w="med" len="med"/>
              </a:ln>
            </p:spPr>
          </p:cxnSp>
          <p:cxnSp>
            <p:nvCxnSpPr>
              <p:cNvPr id="25" name="AutoShape 8"/>
              <p:cNvCxnSpPr>
                <a:cxnSpLocks noChangeShapeType="1"/>
              </p:cNvCxnSpPr>
              <p:nvPr/>
            </p:nvCxnSpPr>
            <p:spPr bwMode="auto">
              <a:xfrm flipH="1">
                <a:off x="2189" y="1840"/>
                <a:ext cx="425" cy="99"/>
              </a:xfrm>
              <a:prstGeom prst="straightConnector1">
                <a:avLst/>
              </a:prstGeom>
              <a:noFill/>
              <a:ln w="9525">
                <a:solidFill>
                  <a:srgbClr val="C00000"/>
                </a:solidFill>
                <a:round/>
                <a:headEnd/>
                <a:tailEnd type="triangle" w="med" len="med"/>
              </a:ln>
            </p:spPr>
          </p:cxnSp>
          <p:cxnSp>
            <p:nvCxnSpPr>
              <p:cNvPr id="26" name="AutoShape 9"/>
              <p:cNvCxnSpPr>
                <a:cxnSpLocks noChangeShapeType="1"/>
              </p:cNvCxnSpPr>
              <p:nvPr/>
            </p:nvCxnSpPr>
            <p:spPr bwMode="auto">
              <a:xfrm flipH="1">
                <a:off x="1956" y="1939"/>
                <a:ext cx="233" cy="167"/>
              </a:xfrm>
              <a:prstGeom prst="straightConnector1">
                <a:avLst/>
              </a:prstGeom>
              <a:noFill/>
              <a:ln w="9525">
                <a:solidFill>
                  <a:srgbClr val="C00000"/>
                </a:solidFill>
                <a:round/>
                <a:headEnd/>
                <a:tailEnd type="triangle" w="med" len="med"/>
              </a:ln>
            </p:spPr>
          </p:cxnSp>
          <p:cxnSp>
            <p:nvCxnSpPr>
              <p:cNvPr id="27" name="AutoShape 10"/>
              <p:cNvCxnSpPr>
                <a:cxnSpLocks noChangeShapeType="1"/>
              </p:cNvCxnSpPr>
              <p:nvPr/>
            </p:nvCxnSpPr>
            <p:spPr bwMode="auto">
              <a:xfrm>
                <a:off x="1956" y="2106"/>
                <a:ext cx="233" cy="75"/>
              </a:xfrm>
              <a:prstGeom prst="straightConnector1">
                <a:avLst/>
              </a:prstGeom>
              <a:noFill/>
              <a:ln w="9525">
                <a:solidFill>
                  <a:srgbClr val="C00000"/>
                </a:solidFill>
                <a:round/>
                <a:headEnd/>
                <a:tailEnd type="triangle" w="med" len="med"/>
              </a:ln>
            </p:spPr>
          </p:cxnSp>
          <p:cxnSp>
            <p:nvCxnSpPr>
              <p:cNvPr id="28" name="AutoShape 11"/>
              <p:cNvCxnSpPr>
                <a:cxnSpLocks noChangeShapeType="1"/>
              </p:cNvCxnSpPr>
              <p:nvPr/>
            </p:nvCxnSpPr>
            <p:spPr bwMode="auto">
              <a:xfrm flipH="1">
                <a:off x="2189" y="1840"/>
                <a:ext cx="425" cy="341"/>
              </a:xfrm>
              <a:prstGeom prst="straightConnector1">
                <a:avLst/>
              </a:prstGeom>
              <a:noFill/>
              <a:ln w="9525">
                <a:solidFill>
                  <a:srgbClr val="C00000"/>
                </a:solidFill>
                <a:round/>
                <a:headEnd/>
                <a:tailEnd type="triangle" w="med" len="med"/>
              </a:ln>
            </p:spPr>
          </p:cxnSp>
          <p:cxnSp>
            <p:nvCxnSpPr>
              <p:cNvPr id="29" name="AutoShape 12"/>
              <p:cNvCxnSpPr>
                <a:cxnSpLocks noChangeShapeType="1"/>
              </p:cNvCxnSpPr>
              <p:nvPr/>
            </p:nvCxnSpPr>
            <p:spPr bwMode="auto">
              <a:xfrm>
                <a:off x="2189" y="2181"/>
                <a:ext cx="1756" cy="641"/>
              </a:xfrm>
              <a:prstGeom prst="straightConnector1">
                <a:avLst/>
              </a:prstGeom>
              <a:noFill/>
              <a:ln w="9525">
                <a:solidFill>
                  <a:srgbClr val="C00000"/>
                </a:solidFill>
                <a:round/>
                <a:headEnd/>
                <a:tailEnd type="triangle" w="med" len="med"/>
              </a:ln>
            </p:spPr>
          </p:cxnSp>
          <p:cxnSp>
            <p:nvCxnSpPr>
              <p:cNvPr id="30" name="AutoShape 13"/>
              <p:cNvCxnSpPr>
                <a:cxnSpLocks noChangeShapeType="1"/>
              </p:cNvCxnSpPr>
              <p:nvPr/>
            </p:nvCxnSpPr>
            <p:spPr bwMode="auto">
              <a:xfrm flipH="1">
                <a:off x="3945" y="2181"/>
                <a:ext cx="442" cy="641"/>
              </a:xfrm>
              <a:prstGeom prst="straightConnector1">
                <a:avLst/>
              </a:prstGeom>
              <a:noFill/>
              <a:ln w="9525">
                <a:solidFill>
                  <a:srgbClr val="C00000"/>
                </a:solidFill>
                <a:round/>
                <a:headEnd/>
                <a:tailEnd type="triangle" w="med" len="med"/>
              </a:ln>
            </p:spPr>
          </p:cxnSp>
          <p:cxnSp>
            <p:nvCxnSpPr>
              <p:cNvPr id="31" name="AutoShape 14"/>
              <p:cNvCxnSpPr>
                <a:cxnSpLocks noChangeShapeType="1"/>
              </p:cNvCxnSpPr>
              <p:nvPr/>
            </p:nvCxnSpPr>
            <p:spPr bwMode="auto">
              <a:xfrm>
                <a:off x="3945" y="2822"/>
                <a:ext cx="1557" cy="441"/>
              </a:xfrm>
              <a:prstGeom prst="straightConnector1">
                <a:avLst/>
              </a:prstGeom>
              <a:noFill/>
              <a:ln w="9525">
                <a:solidFill>
                  <a:srgbClr val="C00000"/>
                </a:solidFill>
                <a:round/>
                <a:headEnd/>
                <a:tailEnd type="triangle" w="med" len="med"/>
              </a:ln>
            </p:spPr>
          </p:cxnSp>
          <p:cxnSp>
            <p:nvCxnSpPr>
              <p:cNvPr id="32" name="AutoShape 15"/>
              <p:cNvCxnSpPr>
                <a:cxnSpLocks noChangeShapeType="1"/>
              </p:cNvCxnSpPr>
              <p:nvPr/>
            </p:nvCxnSpPr>
            <p:spPr bwMode="auto">
              <a:xfrm>
                <a:off x="5502" y="3263"/>
                <a:ext cx="1515" cy="100"/>
              </a:xfrm>
              <a:prstGeom prst="straightConnector1">
                <a:avLst/>
              </a:prstGeom>
              <a:noFill/>
              <a:ln w="9525">
                <a:solidFill>
                  <a:srgbClr val="C00000"/>
                </a:solidFill>
                <a:round/>
                <a:headEnd/>
                <a:tailEnd type="triangle" w="med" len="med"/>
              </a:ln>
            </p:spPr>
          </p:cxnSp>
          <p:cxnSp>
            <p:nvCxnSpPr>
              <p:cNvPr id="33" name="AutoShape 16"/>
              <p:cNvCxnSpPr>
                <a:cxnSpLocks noChangeShapeType="1"/>
              </p:cNvCxnSpPr>
              <p:nvPr/>
            </p:nvCxnSpPr>
            <p:spPr bwMode="auto">
              <a:xfrm flipH="1" flipV="1">
                <a:off x="2348" y="2755"/>
                <a:ext cx="432" cy="175"/>
              </a:xfrm>
              <a:prstGeom prst="straightConnector1">
                <a:avLst/>
              </a:prstGeom>
              <a:noFill/>
              <a:ln w="9525">
                <a:solidFill>
                  <a:srgbClr val="C00000"/>
                </a:solidFill>
                <a:round/>
                <a:headEnd/>
                <a:tailEnd type="triangle" w="med" len="med"/>
              </a:ln>
            </p:spPr>
          </p:cxnSp>
          <p:cxnSp>
            <p:nvCxnSpPr>
              <p:cNvPr id="34" name="AutoShape 17"/>
              <p:cNvCxnSpPr>
                <a:cxnSpLocks noChangeShapeType="1"/>
              </p:cNvCxnSpPr>
              <p:nvPr/>
            </p:nvCxnSpPr>
            <p:spPr bwMode="auto">
              <a:xfrm flipH="1">
                <a:off x="2139" y="2755"/>
                <a:ext cx="209" cy="242"/>
              </a:xfrm>
              <a:prstGeom prst="straightConnector1">
                <a:avLst/>
              </a:prstGeom>
              <a:noFill/>
              <a:ln w="9525">
                <a:solidFill>
                  <a:srgbClr val="C00000"/>
                </a:solidFill>
                <a:round/>
                <a:headEnd/>
                <a:tailEnd type="triangle" w="med" len="med"/>
              </a:ln>
            </p:spPr>
          </p:cxnSp>
          <p:cxnSp>
            <p:nvCxnSpPr>
              <p:cNvPr id="35" name="AutoShape 18"/>
              <p:cNvCxnSpPr>
                <a:cxnSpLocks noChangeShapeType="1"/>
              </p:cNvCxnSpPr>
              <p:nvPr/>
            </p:nvCxnSpPr>
            <p:spPr bwMode="auto">
              <a:xfrm>
                <a:off x="2189" y="2997"/>
                <a:ext cx="425" cy="191"/>
              </a:xfrm>
              <a:prstGeom prst="straightConnector1">
                <a:avLst/>
              </a:prstGeom>
              <a:noFill/>
              <a:ln w="9525">
                <a:solidFill>
                  <a:srgbClr val="C00000"/>
                </a:solidFill>
                <a:round/>
                <a:headEnd/>
                <a:tailEnd type="triangle" w="med" len="med"/>
              </a:ln>
            </p:spPr>
          </p:cxnSp>
          <p:cxnSp>
            <p:nvCxnSpPr>
              <p:cNvPr id="36" name="AutoShape 19"/>
              <p:cNvCxnSpPr>
                <a:cxnSpLocks noChangeShapeType="1"/>
              </p:cNvCxnSpPr>
              <p:nvPr/>
            </p:nvCxnSpPr>
            <p:spPr bwMode="auto">
              <a:xfrm flipV="1">
                <a:off x="2614" y="2930"/>
                <a:ext cx="216" cy="258"/>
              </a:xfrm>
              <a:prstGeom prst="straightConnector1">
                <a:avLst/>
              </a:prstGeom>
              <a:noFill/>
              <a:ln w="9525">
                <a:solidFill>
                  <a:srgbClr val="C00000"/>
                </a:solidFill>
                <a:round/>
                <a:headEnd/>
                <a:tailEnd type="triangle" w="med" len="med"/>
              </a:ln>
            </p:spPr>
          </p:cxnSp>
        </p:grpSp>
        <p:cxnSp>
          <p:nvCxnSpPr>
            <p:cNvPr id="7" name="AutoShape 20"/>
            <p:cNvCxnSpPr>
              <a:cxnSpLocks noChangeShapeType="1"/>
            </p:cNvCxnSpPr>
            <p:nvPr/>
          </p:nvCxnSpPr>
          <p:spPr bwMode="auto">
            <a:xfrm flipV="1">
              <a:off x="6718" y="6751"/>
              <a:ext cx="2064" cy="1337"/>
            </a:xfrm>
            <a:prstGeom prst="straightConnector1">
              <a:avLst/>
            </a:prstGeom>
            <a:noFill/>
            <a:ln w="9525">
              <a:solidFill>
                <a:srgbClr val="00B0F0"/>
              </a:solidFill>
              <a:round/>
              <a:headEnd/>
              <a:tailEnd type="triangle" w="med" len="med"/>
            </a:ln>
          </p:spPr>
        </p:cxnSp>
        <p:cxnSp>
          <p:nvCxnSpPr>
            <p:cNvPr id="8" name="AutoShape 21"/>
            <p:cNvCxnSpPr>
              <a:cxnSpLocks noChangeShapeType="1"/>
            </p:cNvCxnSpPr>
            <p:nvPr/>
          </p:nvCxnSpPr>
          <p:spPr bwMode="auto">
            <a:xfrm flipV="1">
              <a:off x="5526" y="6664"/>
              <a:ext cx="3256" cy="675"/>
            </a:xfrm>
            <a:prstGeom prst="straightConnector1">
              <a:avLst/>
            </a:prstGeom>
            <a:noFill/>
            <a:ln w="9525">
              <a:solidFill>
                <a:srgbClr val="00B0F0"/>
              </a:solidFill>
              <a:round/>
              <a:headEnd/>
              <a:tailEnd type="triangle" w="med" len="med"/>
            </a:ln>
          </p:spPr>
        </p:cxnSp>
        <p:cxnSp>
          <p:nvCxnSpPr>
            <p:cNvPr id="9" name="AutoShape 22"/>
            <p:cNvCxnSpPr>
              <a:cxnSpLocks noChangeShapeType="1"/>
            </p:cNvCxnSpPr>
            <p:nvPr/>
          </p:nvCxnSpPr>
          <p:spPr bwMode="auto">
            <a:xfrm flipV="1">
              <a:off x="4135" y="6418"/>
              <a:ext cx="4755" cy="488"/>
            </a:xfrm>
            <a:prstGeom prst="straightConnector1">
              <a:avLst/>
            </a:prstGeom>
            <a:noFill/>
            <a:ln w="9525">
              <a:solidFill>
                <a:srgbClr val="00B0F0"/>
              </a:solidFill>
              <a:round/>
              <a:headEnd/>
              <a:tailEnd type="triangle" w="med" len="med"/>
            </a:ln>
          </p:spPr>
        </p:cxnSp>
        <p:cxnSp>
          <p:nvCxnSpPr>
            <p:cNvPr id="10" name="AutoShape 23"/>
            <p:cNvCxnSpPr>
              <a:cxnSpLocks noChangeShapeType="1"/>
            </p:cNvCxnSpPr>
            <p:nvPr/>
          </p:nvCxnSpPr>
          <p:spPr bwMode="auto">
            <a:xfrm flipV="1">
              <a:off x="2315" y="6301"/>
              <a:ext cx="6758" cy="264"/>
            </a:xfrm>
            <a:prstGeom prst="straightConnector1">
              <a:avLst/>
            </a:prstGeom>
            <a:noFill/>
            <a:ln w="9525">
              <a:solidFill>
                <a:srgbClr val="00B0F0"/>
              </a:solidFill>
              <a:round/>
              <a:headEnd/>
              <a:tailEnd type="triangle" w="med" len="med"/>
            </a:ln>
          </p:spPr>
        </p:cxnSp>
        <p:cxnSp>
          <p:nvCxnSpPr>
            <p:cNvPr id="11" name="AutoShape 24"/>
            <p:cNvCxnSpPr>
              <a:cxnSpLocks noChangeShapeType="1"/>
            </p:cNvCxnSpPr>
            <p:nvPr/>
          </p:nvCxnSpPr>
          <p:spPr bwMode="auto">
            <a:xfrm flipV="1">
              <a:off x="1943" y="6226"/>
              <a:ext cx="7130" cy="438"/>
            </a:xfrm>
            <a:prstGeom prst="straightConnector1">
              <a:avLst/>
            </a:prstGeom>
            <a:noFill/>
            <a:ln w="9525">
              <a:solidFill>
                <a:srgbClr val="00B0F0"/>
              </a:solidFill>
              <a:round/>
              <a:headEnd/>
              <a:tailEnd type="triangle" w="med" len="med"/>
            </a:ln>
          </p:spPr>
        </p:cxnSp>
        <p:cxnSp>
          <p:nvCxnSpPr>
            <p:cNvPr id="12" name="AutoShape 25"/>
            <p:cNvCxnSpPr>
              <a:cxnSpLocks noChangeShapeType="1"/>
            </p:cNvCxnSpPr>
            <p:nvPr/>
          </p:nvCxnSpPr>
          <p:spPr bwMode="auto">
            <a:xfrm flipV="1">
              <a:off x="1657" y="6376"/>
              <a:ext cx="7233" cy="455"/>
            </a:xfrm>
            <a:prstGeom prst="straightConnector1">
              <a:avLst/>
            </a:prstGeom>
            <a:noFill/>
            <a:ln w="9525">
              <a:solidFill>
                <a:srgbClr val="00B0F0"/>
              </a:solidFill>
              <a:round/>
              <a:headEnd/>
              <a:tailEnd type="triangle" w="med" len="med"/>
            </a:ln>
          </p:spPr>
        </p:cxnSp>
        <p:cxnSp>
          <p:nvCxnSpPr>
            <p:cNvPr id="13" name="AutoShape 26"/>
            <p:cNvCxnSpPr>
              <a:cxnSpLocks noChangeShapeType="1"/>
            </p:cNvCxnSpPr>
            <p:nvPr/>
          </p:nvCxnSpPr>
          <p:spPr bwMode="auto">
            <a:xfrm flipV="1">
              <a:off x="1890" y="6418"/>
              <a:ext cx="7000" cy="464"/>
            </a:xfrm>
            <a:prstGeom prst="straightConnector1">
              <a:avLst/>
            </a:prstGeom>
            <a:noFill/>
            <a:ln w="9525">
              <a:solidFill>
                <a:srgbClr val="00B0F0"/>
              </a:solidFill>
              <a:round/>
              <a:headEnd/>
              <a:tailEnd type="triangle" w="med" len="med"/>
            </a:ln>
          </p:spPr>
        </p:cxnSp>
        <p:cxnSp>
          <p:nvCxnSpPr>
            <p:cNvPr id="14" name="AutoShape 27"/>
            <p:cNvCxnSpPr>
              <a:cxnSpLocks noChangeShapeType="1"/>
            </p:cNvCxnSpPr>
            <p:nvPr/>
          </p:nvCxnSpPr>
          <p:spPr bwMode="auto">
            <a:xfrm flipV="1">
              <a:off x="3646" y="6618"/>
              <a:ext cx="5244" cy="929"/>
            </a:xfrm>
            <a:prstGeom prst="straightConnector1">
              <a:avLst/>
            </a:prstGeom>
            <a:noFill/>
            <a:ln w="9525">
              <a:solidFill>
                <a:srgbClr val="00B0F0"/>
              </a:solidFill>
              <a:round/>
              <a:headEnd/>
              <a:tailEnd type="triangle" w="med" len="med"/>
            </a:ln>
          </p:spPr>
        </p:cxnSp>
        <p:cxnSp>
          <p:nvCxnSpPr>
            <p:cNvPr id="15" name="AutoShape 28"/>
            <p:cNvCxnSpPr>
              <a:cxnSpLocks noChangeShapeType="1"/>
            </p:cNvCxnSpPr>
            <p:nvPr/>
          </p:nvCxnSpPr>
          <p:spPr bwMode="auto">
            <a:xfrm flipV="1">
              <a:off x="5203" y="6618"/>
              <a:ext cx="3812" cy="1337"/>
            </a:xfrm>
            <a:prstGeom prst="straightConnector1">
              <a:avLst/>
            </a:prstGeom>
            <a:noFill/>
            <a:ln w="9525">
              <a:solidFill>
                <a:srgbClr val="00B0F0"/>
              </a:solidFill>
              <a:round/>
              <a:headEnd/>
              <a:tailEnd type="triangle" w="med" len="med"/>
            </a:ln>
          </p:spPr>
        </p:cxnSp>
        <p:cxnSp>
          <p:nvCxnSpPr>
            <p:cNvPr id="16" name="AutoShape 29"/>
            <p:cNvCxnSpPr>
              <a:cxnSpLocks noChangeShapeType="1"/>
            </p:cNvCxnSpPr>
            <p:nvPr/>
          </p:nvCxnSpPr>
          <p:spPr bwMode="auto">
            <a:xfrm flipV="1">
              <a:off x="2531" y="7480"/>
              <a:ext cx="6542" cy="158"/>
            </a:xfrm>
            <a:prstGeom prst="straightConnector1">
              <a:avLst/>
            </a:prstGeom>
            <a:noFill/>
            <a:ln w="9525">
              <a:solidFill>
                <a:srgbClr val="00B0F0"/>
              </a:solidFill>
              <a:round/>
              <a:headEnd/>
              <a:tailEnd type="triangle" w="med" len="med"/>
            </a:ln>
          </p:spPr>
        </p:cxnSp>
        <p:cxnSp>
          <p:nvCxnSpPr>
            <p:cNvPr id="17" name="AutoShape 30"/>
            <p:cNvCxnSpPr>
              <a:cxnSpLocks noChangeShapeType="1"/>
            </p:cNvCxnSpPr>
            <p:nvPr/>
          </p:nvCxnSpPr>
          <p:spPr bwMode="auto">
            <a:xfrm flipV="1">
              <a:off x="2049" y="7339"/>
              <a:ext cx="6916" cy="141"/>
            </a:xfrm>
            <a:prstGeom prst="straightConnector1">
              <a:avLst/>
            </a:prstGeom>
            <a:noFill/>
            <a:ln w="9525">
              <a:solidFill>
                <a:srgbClr val="00B0F0"/>
              </a:solidFill>
              <a:round/>
              <a:headEnd/>
              <a:tailEnd type="triangle" w="med" len="med"/>
            </a:ln>
          </p:spPr>
        </p:cxnSp>
        <p:cxnSp>
          <p:nvCxnSpPr>
            <p:cNvPr id="18" name="AutoShape 31"/>
            <p:cNvCxnSpPr>
              <a:cxnSpLocks noChangeShapeType="1"/>
            </p:cNvCxnSpPr>
            <p:nvPr/>
          </p:nvCxnSpPr>
          <p:spPr bwMode="auto">
            <a:xfrm>
              <a:off x="1890" y="7722"/>
              <a:ext cx="7000" cy="0"/>
            </a:xfrm>
            <a:prstGeom prst="straightConnector1">
              <a:avLst/>
            </a:prstGeom>
            <a:noFill/>
            <a:ln w="9525">
              <a:solidFill>
                <a:srgbClr val="00B0F0"/>
              </a:solidFill>
              <a:round/>
              <a:headEnd/>
              <a:tailEnd type="triangle" w="med" len="med"/>
            </a:ln>
          </p:spPr>
        </p:cxnSp>
        <p:cxnSp>
          <p:nvCxnSpPr>
            <p:cNvPr id="19" name="AutoShape 32"/>
            <p:cNvCxnSpPr>
              <a:cxnSpLocks noChangeShapeType="1"/>
            </p:cNvCxnSpPr>
            <p:nvPr/>
          </p:nvCxnSpPr>
          <p:spPr bwMode="auto">
            <a:xfrm flipV="1">
              <a:off x="2315" y="7822"/>
              <a:ext cx="6833" cy="91"/>
            </a:xfrm>
            <a:prstGeom prst="straightConnector1">
              <a:avLst/>
            </a:prstGeom>
            <a:noFill/>
            <a:ln w="9525">
              <a:solidFill>
                <a:srgbClr val="00B0F0"/>
              </a:solidFill>
              <a:round/>
              <a:headEnd/>
              <a:tailEnd type="triangle" w="med" len="med"/>
            </a:ln>
          </p:spPr>
        </p:cxnSp>
        <p:sp>
          <p:nvSpPr>
            <p:cNvPr id="20" name="Oval 33"/>
            <p:cNvSpPr>
              <a:spLocks noChangeArrowheads="1"/>
            </p:cNvSpPr>
            <p:nvPr/>
          </p:nvSpPr>
          <p:spPr bwMode="auto">
            <a:xfrm rot="1793502">
              <a:off x="8581" y="6018"/>
              <a:ext cx="625" cy="974"/>
            </a:xfrm>
            <a:prstGeom prst="ellipse">
              <a:avLst/>
            </a:prstGeom>
            <a:solidFill>
              <a:srgbClr val="FFFFFF">
                <a:alpha val="0"/>
              </a:srgbClr>
            </a:solidFill>
            <a:ln w="15875">
              <a:solidFill>
                <a:srgbClr val="00B05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1" name="Oval 34"/>
            <p:cNvSpPr>
              <a:spLocks noChangeArrowheads="1"/>
            </p:cNvSpPr>
            <p:nvPr/>
          </p:nvSpPr>
          <p:spPr bwMode="auto">
            <a:xfrm rot="-242354">
              <a:off x="8708" y="7289"/>
              <a:ext cx="625" cy="699"/>
            </a:xfrm>
            <a:prstGeom prst="ellipse">
              <a:avLst/>
            </a:prstGeom>
            <a:solidFill>
              <a:srgbClr val="FFFFFF">
                <a:alpha val="0"/>
              </a:srgbClr>
            </a:solidFill>
            <a:ln w="15875">
              <a:solidFill>
                <a:srgbClr val="00B05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1898839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567608" y="116632"/>
            <a:ext cx="6264696" cy="400110"/>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ru-RU" sz="2000" b="1" i="0" u="none" strike="noStrike" kern="1200" cap="none" spc="0" normalizeH="0" baseline="0" noProof="0" dirty="0">
                <a:ln>
                  <a:noFill/>
                </a:ln>
                <a:solidFill>
                  <a:srgbClr val="990000"/>
                </a:solidFill>
                <a:effectLst/>
                <a:uLnTx/>
                <a:uFillTx/>
                <a:latin typeface="Times New Roman" pitchFamily="18" charset="0"/>
                <a:ea typeface="+mn-ea"/>
                <a:cs typeface="+mn-cs"/>
              </a:rPr>
              <a:t>G. </a:t>
            </a:r>
            <a:r>
              <a:rPr kumimoji="0" lang="en-US" altLang="ru-RU" sz="2000" b="1" i="0" u="none" strike="noStrike" kern="1200" cap="none" spc="0" normalizeH="0" baseline="0" noProof="0" dirty="0" err="1">
                <a:ln>
                  <a:noFill/>
                </a:ln>
                <a:solidFill>
                  <a:srgbClr val="990000"/>
                </a:solidFill>
                <a:effectLst/>
                <a:uLnTx/>
                <a:uFillTx/>
                <a:latin typeface="Times New Roman" pitchFamily="18" charset="0"/>
                <a:ea typeface="+mn-ea"/>
                <a:cs typeface="+mn-cs"/>
              </a:rPr>
              <a:t>Tononi</a:t>
            </a:r>
            <a:r>
              <a:rPr kumimoji="0" lang="ru-RU" altLang="ru-RU" sz="2000" b="1" i="0" u="none" strike="noStrike" kern="1200" cap="none" spc="0" normalizeH="0" baseline="0" noProof="0" dirty="0">
                <a:ln>
                  <a:noFill/>
                </a:ln>
                <a:solidFill>
                  <a:srgbClr val="990000"/>
                </a:solidFill>
                <a:effectLst/>
                <a:uLnTx/>
                <a:uFillTx/>
                <a:latin typeface="Times New Roman" pitchFamily="18" charset="0"/>
                <a:ea typeface="+mn-ea"/>
                <a:cs typeface="+mn-cs"/>
              </a:rPr>
              <a:t>: С</a:t>
            </a:r>
            <a:r>
              <a:rPr kumimoji="0" lang="en-US" altLang="ru-RU" sz="2000" b="1" i="0" u="none" strike="noStrike" kern="1200" cap="none" spc="0" normalizeH="0" baseline="0" noProof="0" dirty="0" err="1">
                <a:ln>
                  <a:noFill/>
                </a:ln>
                <a:solidFill>
                  <a:srgbClr val="990000"/>
                </a:solidFill>
                <a:effectLst/>
                <a:uLnTx/>
                <a:uFillTx/>
                <a:latin typeface="Times New Roman" pitchFamily="18" charset="0"/>
                <a:ea typeface="+mn-ea"/>
                <a:cs typeface="+mn-cs"/>
              </a:rPr>
              <a:t>onsciousness</a:t>
            </a:r>
            <a:r>
              <a:rPr kumimoji="0" lang="en-US" altLang="ru-RU" sz="2000" b="1" i="0" u="none" strike="noStrike" kern="1200" cap="none" spc="0" normalizeH="0" baseline="0" noProof="0" dirty="0">
                <a:ln>
                  <a:noFill/>
                </a:ln>
                <a:solidFill>
                  <a:srgbClr val="990000"/>
                </a:solidFill>
                <a:effectLst/>
                <a:uLnTx/>
                <a:uFillTx/>
                <a:latin typeface="Times New Roman" pitchFamily="18" charset="0"/>
                <a:ea typeface="+mn-ea"/>
                <a:cs typeface="+mn-cs"/>
              </a:rPr>
              <a:t> as integrated information</a:t>
            </a:r>
          </a:p>
        </p:txBody>
      </p:sp>
      <p:pic>
        <p:nvPicPr>
          <p:cNvPr id="5" name="Picture 2"/>
          <p:cNvPicPr>
            <a:picLocks noChangeAspect="1" noChangeArrowheads="1"/>
          </p:cNvPicPr>
          <p:nvPr/>
        </p:nvPicPr>
        <p:blipFill rotWithShape="1">
          <a:blip r:embed="rId3" cstate="print"/>
          <a:srcRect l="2564" t="-1235" r="28205" b="55542"/>
          <a:stretch/>
        </p:blipFill>
        <p:spPr bwMode="auto">
          <a:xfrm>
            <a:off x="7392144" y="683987"/>
            <a:ext cx="3888433" cy="2664296"/>
          </a:xfrm>
          <a:prstGeom prst="rect">
            <a:avLst/>
          </a:prstGeom>
          <a:noFill/>
          <a:ln w="9525">
            <a:noFill/>
            <a:miter lim="800000"/>
            <a:headEnd/>
            <a:tailEnd/>
          </a:ln>
        </p:spPr>
      </p:pic>
      <p:sp>
        <p:nvSpPr>
          <p:cNvPr id="6" name="TextBox 8"/>
          <p:cNvSpPr txBox="1">
            <a:spLocks noChangeArrowheads="1"/>
          </p:cNvSpPr>
          <p:nvPr/>
        </p:nvSpPr>
        <p:spPr bwMode="auto">
          <a:xfrm>
            <a:off x="407368" y="692696"/>
            <a:ext cx="6517232" cy="1323439"/>
          </a:xfrm>
          <a:prstGeom prst="rect">
            <a:avLst/>
          </a:prstGeom>
          <a:noFill/>
          <a:ln w="9525">
            <a:noFill/>
            <a:miter lim="800000"/>
            <a:headEnd/>
            <a:tailEnd/>
          </a:ln>
        </p:spPr>
        <p:txBody>
          <a:bodyPr wrap="square">
            <a:spAutoFit/>
          </a:bodyPr>
          <a:lstStyle/>
          <a:p>
            <a:pPr marL="0" marR="0" lvl="0" indent="269875"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2060"/>
                </a:solidFill>
                <a:effectLst/>
                <a:uLnTx/>
                <a:uFillTx/>
                <a:latin typeface="Times New Roman" pitchFamily="18" charset="0"/>
                <a:ea typeface="+mn-ea"/>
                <a:cs typeface="Times New Roman" pitchFamily="18" charset="0"/>
              </a:rPr>
              <a:t>What we need to know is how much </a:t>
            </a:r>
            <a:r>
              <a:rPr kumimoji="0" lang="en-US" sz="2000" b="0" i="0" u="none" strike="noStrike" kern="1200" cap="none" spc="0" normalizeH="0" baseline="0" noProof="0" dirty="0" smtClean="0">
                <a:ln>
                  <a:noFill/>
                </a:ln>
                <a:solidFill>
                  <a:srgbClr val="002060"/>
                </a:solidFill>
                <a:effectLst/>
                <a:uLnTx/>
                <a:uFillTx/>
                <a:latin typeface="Times New Roman" pitchFamily="18" charset="0"/>
                <a:ea typeface="+mn-ea"/>
                <a:cs typeface="Times New Roman" pitchFamily="18" charset="0"/>
              </a:rPr>
              <a:t>information </a:t>
            </a:r>
            <a:r>
              <a:rPr kumimoji="0" lang="en-US" sz="2000" b="0" i="0" u="none" strike="noStrike" kern="1200" cap="none" spc="0" normalizeH="0" baseline="0" noProof="0" dirty="0">
                <a:ln>
                  <a:noFill/>
                </a:ln>
                <a:solidFill>
                  <a:srgbClr val="002060"/>
                </a:solidFill>
                <a:effectLst/>
                <a:uLnTx/>
                <a:uFillTx/>
                <a:latin typeface="Times New Roman" pitchFamily="18" charset="0"/>
                <a:ea typeface="+mn-ea"/>
                <a:cs typeface="Times New Roman" pitchFamily="18" charset="0"/>
              </a:rPr>
              <a:t>is generated by the system as a </a:t>
            </a:r>
            <a:r>
              <a:rPr kumimoji="0" lang="en-US" sz="2000" b="0" i="0" u="none" strike="noStrike" kern="1200" cap="none" spc="0" normalizeH="0" baseline="0" noProof="0" dirty="0" smtClean="0">
                <a:ln>
                  <a:noFill/>
                </a:ln>
                <a:solidFill>
                  <a:srgbClr val="002060"/>
                </a:solidFill>
                <a:effectLst/>
                <a:uLnTx/>
                <a:uFillTx/>
                <a:latin typeface="Times New Roman" pitchFamily="18" charset="0"/>
                <a:ea typeface="+mn-ea"/>
                <a:cs typeface="Times New Roman" pitchFamily="18" charset="0"/>
              </a:rPr>
              <a:t>whole</a:t>
            </a:r>
            <a:r>
              <a:rPr kumimoji="0" lang="en-US" sz="2000" b="0" i="0" u="none" strike="noStrike" kern="1200" cap="none" spc="0" normalizeH="0" baseline="0" noProof="0" dirty="0">
                <a:ln>
                  <a:noFill/>
                </a:ln>
                <a:solidFill>
                  <a:srgbClr val="002060"/>
                </a:solidFill>
                <a:effectLst/>
                <a:uLnTx/>
                <a:uFillTx/>
                <a:latin typeface="Times New Roman" pitchFamily="18" charset="0"/>
                <a:ea typeface="+mn-ea"/>
                <a:cs typeface="Times New Roman" pitchFamily="18" charset="0"/>
              </a:rPr>
              <a:t>, over and above the information generated independently by its parts</a:t>
            </a:r>
            <a:r>
              <a:rPr kumimoji="0" lang="ru-RU" sz="2000" b="0" i="0" u="none" strike="noStrike" kern="1200" cap="none" spc="0" normalizeH="0" baseline="0" noProof="0" dirty="0">
                <a:ln>
                  <a:noFill/>
                </a:ln>
                <a:solidFill>
                  <a:srgbClr val="002060"/>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dirty="0">
                <a:ln>
                  <a:noFill/>
                </a:ln>
                <a:solidFill>
                  <a:srgbClr val="002060"/>
                </a:solidFill>
                <a:effectLst/>
                <a:uLnTx/>
                <a:uFillTx/>
                <a:latin typeface="Times New Roman" pitchFamily="18" charset="0"/>
                <a:ea typeface="+mn-ea"/>
                <a:cs typeface="Times New Roman" pitchFamily="18" charset="0"/>
              </a:rPr>
              <a:t> </a:t>
            </a:r>
            <a:r>
              <a:rPr kumimoji="0" lang="ru-RU" sz="2000" b="0" i="0" u="none" strike="noStrike" kern="1200" cap="none" spc="0" normalizeH="0" baseline="0" noProof="0" dirty="0" smtClean="0">
                <a:ln>
                  <a:noFill/>
                </a:ln>
                <a:solidFill>
                  <a:srgbClr val="002060"/>
                </a:solidFill>
                <a:effectLst/>
                <a:uLnTx/>
                <a:uFillTx/>
                <a:latin typeface="Times New Roman" pitchFamily="18" charset="0"/>
                <a:ea typeface="+mn-ea"/>
                <a:cs typeface="Times New Roman" pitchFamily="18" charset="0"/>
              </a:rPr>
              <a:t/>
            </a:r>
            <a:br>
              <a:rPr kumimoji="0" lang="ru-RU" sz="2000" b="0" i="0" u="none" strike="noStrike" kern="1200" cap="none" spc="0" normalizeH="0" baseline="0" noProof="0" dirty="0" smtClean="0">
                <a:ln>
                  <a:noFill/>
                </a:ln>
                <a:solidFill>
                  <a:srgbClr val="002060"/>
                </a:solidFill>
                <a:effectLst/>
                <a:uLnTx/>
                <a:uFillTx/>
                <a:latin typeface="Times New Roman" pitchFamily="18" charset="0"/>
                <a:ea typeface="+mn-ea"/>
                <a:cs typeface="Times New Roman" pitchFamily="18" charset="0"/>
              </a:rPr>
            </a:br>
            <a:r>
              <a:rPr kumimoji="0" lang="en-US" sz="2000" b="1" i="1" u="none" strike="noStrike" kern="1200" cap="none" spc="0" normalizeH="0" baseline="0" noProof="0" dirty="0" smtClean="0">
                <a:ln>
                  <a:noFill/>
                </a:ln>
                <a:solidFill>
                  <a:srgbClr val="002060"/>
                </a:solidFill>
                <a:effectLst/>
                <a:uLnTx/>
                <a:uFillTx/>
                <a:latin typeface="Times New Roman" pitchFamily="18" charset="0"/>
                <a:ea typeface="+mn-ea"/>
                <a:cs typeface="Times New Roman" pitchFamily="18" charset="0"/>
              </a:rPr>
              <a:t>integrated </a:t>
            </a:r>
            <a:r>
              <a:rPr kumimoji="0" lang="en-US" sz="2000" b="1" i="1" u="none" strike="noStrike" kern="1200" cap="none" spc="0" normalizeH="0" baseline="0" noProof="0" dirty="0">
                <a:ln>
                  <a:noFill/>
                </a:ln>
                <a:solidFill>
                  <a:srgbClr val="002060"/>
                </a:solidFill>
                <a:effectLst/>
                <a:uLnTx/>
                <a:uFillTx/>
                <a:latin typeface="Times New Roman" pitchFamily="18" charset="0"/>
                <a:ea typeface="+mn-ea"/>
                <a:cs typeface="Times New Roman" pitchFamily="18" charset="0"/>
              </a:rPr>
              <a:t>information</a:t>
            </a:r>
            <a:r>
              <a:rPr kumimoji="0" lang="en-US" sz="2000" b="0" i="0" u="none" strike="noStrike" kern="1200" cap="none" spc="0" normalizeH="0" baseline="0" noProof="0" dirty="0" smtClean="0">
                <a:ln>
                  <a:noFill/>
                </a:ln>
                <a:solidFill>
                  <a:srgbClr val="002060"/>
                </a:solidFill>
                <a:effectLst/>
                <a:uLnTx/>
                <a:uFillTx/>
                <a:latin typeface="Times New Roman" pitchFamily="18" charset="0"/>
                <a:ea typeface="+mn-ea"/>
                <a:cs typeface="Times New Roman" pitchFamily="18" charset="0"/>
              </a:rPr>
              <a:t>.</a:t>
            </a:r>
            <a:endParaRPr kumimoji="0" lang="ru-RU" sz="2000" b="0" i="0" u="none" strike="noStrike" kern="1200" cap="none" spc="0" normalizeH="0" baseline="0" noProof="0" dirty="0">
              <a:ln>
                <a:noFill/>
              </a:ln>
              <a:solidFill>
                <a:srgbClr val="002060"/>
              </a:solidFill>
              <a:effectLst/>
              <a:uLnTx/>
              <a:uFillTx/>
              <a:latin typeface="Times New Roman" pitchFamily="18" charset="0"/>
              <a:ea typeface="+mn-ea"/>
              <a:cs typeface="Times New Roman" pitchFamily="18" charset="0"/>
            </a:endParaRPr>
          </a:p>
        </p:txBody>
      </p:sp>
      <p:pic>
        <p:nvPicPr>
          <p:cNvPr id="2" name="Рисунок 1"/>
          <p:cNvPicPr>
            <a:picLocks noChangeAspect="1"/>
          </p:cNvPicPr>
          <p:nvPr/>
        </p:nvPicPr>
        <p:blipFill>
          <a:blip r:embed="rId4"/>
          <a:stretch>
            <a:fillRect/>
          </a:stretch>
        </p:blipFill>
        <p:spPr>
          <a:xfrm>
            <a:off x="3349226" y="2016135"/>
            <a:ext cx="4066384" cy="719390"/>
          </a:xfrm>
          <a:prstGeom prst="rect">
            <a:avLst/>
          </a:prstGeom>
        </p:spPr>
      </p:pic>
      <p:sp>
        <p:nvSpPr>
          <p:cNvPr id="8" name="TextBox 8"/>
          <p:cNvSpPr txBox="1">
            <a:spLocks noChangeArrowheads="1"/>
          </p:cNvSpPr>
          <p:nvPr/>
        </p:nvSpPr>
        <p:spPr bwMode="auto">
          <a:xfrm>
            <a:off x="407368" y="3212976"/>
            <a:ext cx="10513168" cy="2554545"/>
          </a:xfrm>
          <a:prstGeom prst="rect">
            <a:avLst/>
          </a:prstGeom>
          <a:noFill/>
          <a:ln w="9525">
            <a:noFill/>
            <a:miter lim="800000"/>
            <a:headEnd/>
            <a:tailEnd/>
          </a:ln>
        </p:spPr>
        <p:txBody>
          <a:bodyPr wrap="square">
            <a:spAutoFit/>
          </a:bodyPr>
          <a:lstStyle/>
          <a:p>
            <a:pPr marL="0" marR="0" lvl="0" indent="182563" algn="l" defTabSz="914400" rtl="0" eaLnBrk="1" fontAlgn="base" latinLnBrk="0" hangingPunct="1">
              <a:lnSpc>
                <a:spcPct val="100000"/>
              </a:lnSpc>
              <a:spcBef>
                <a:spcPct val="0"/>
              </a:spcBef>
              <a:spcAft>
                <a:spcPct val="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A subset S of X forms a </a:t>
            </a:r>
            <a:r>
              <a:rPr kumimoji="0" lang="en-US" altLang="ru-RU" sz="2000" b="1" i="1"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complex</a:t>
            </a:r>
            <a:r>
              <a:rPr kumimoji="0" lang="en-US" altLang="ru-RU"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 when it enters state s</a:t>
            </a:r>
            <a:r>
              <a:rPr kumimoji="0" lang="en-US" altLang="ru-RU" sz="2000" b="0" i="0" u="none" strike="noStrike" kern="1200" cap="none" spc="0" normalizeH="0" baseline="-25000" noProof="0" dirty="0">
                <a:ln>
                  <a:noFill/>
                </a:ln>
                <a:solidFill>
                  <a:srgbClr val="000066"/>
                </a:solidFill>
                <a:effectLst/>
                <a:uLnTx/>
                <a:uFillTx/>
                <a:latin typeface="Times New Roman" pitchFamily="18" charset="0"/>
                <a:ea typeface="+mn-ea"/>
                <a:cs typeface="Times New Roman" pitchFamily="18" charset="0"/>
              </a:rPr>
              <a:t>1</a:t>
            </a:r>
            <a:r>
              <a:rPr kumimoji="0" lang="en-US" altLang="ru-RU"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 if </a:t>
            </a:r>
            <a:r>
              <a:rPr kumimoji="0" lang="en-US" altLang="ru-RU"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sym typeface="Symbol" pitchFamily="18" charset="2"/>
              </a:rPr>
              <a:t>(</a:t>
            </a:r>
            <a:r>
              <a:rPr kumimoji="0" lang="en-US" altLang="ru-RU"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s</a:t>
            </a:r>
            <a:r>
              <a:rPr kumimoji="0" lang="en-US" altLang="ru-RU" sz="2000" b="0" i="0" u="none" strike="noStrike" kern="1200" cap="none" spc="0" normalizeH="0" baseline="-25000" noProof="0" dirty="0">
                <a:ln>
                  <a:noFill/>
                </a:ln>
                <a:solidFill>
                  <a:srgbClr val="000066"/>
                </a:solidFill>
                <a:effectLst/>
                <a:uLnTx/>
                <a:uFillTx/>
                <a:latin typeface="Times New Roman" pitchFamily="18" charset="0"/>
                <a:ea typeface="+mn-ea"/>
                <a:cs typeface="Times New Roman" pitchFamily="18" charset="0"/>
              </a:rPr>
              <a:t>1</a:t>
            </a:r>
            <a:r>
              <a:rPr kumimoji="0" lang="en-US" altLang="ru-RU"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 &gt; 0 and S is not contained in some larger set with strictly higher </a:t>
            </a:r>
            <a:r>
              <a:rPr kumimoji="0" lang="en-US" altLang="ru-RU"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sym typeface="Symbol" pitchFamily="18" charset="2"/>
              </a:rPr>
              <a:t>. </a:t>
            </a:r>
            <a:endParaRPr kumimoji="0" lang="ru-RU" altLang="ru-RU"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sym typeface="Symbol" pitchFamily="18" charset="2"/>
            </a:endParaRPr>
          </a:p>
          <a:p>
            <a:pPr marL="0" marR="0" lvl="0" indent="182563" algn="l" defTabSz="914400" rtl="0" eaLnBrk="1" fontAlgn="base" latinLnBrk="0" hangingPunct="1">
              <a:lnSpc>
                <a:spcPct val="100000"/>
              </a:lnSpc>
              <a:spcBef>
                <a:spcPct val="0"/>
              </a:spcBef>
              <a:spcAft>
                <a:spcPct val="0"/>
              </a:spcAft>
              <a:buClrTx/>
              <a:buSzTx/>
              <a:buFontTx/>
              <a:buNone/>
              <a:tabLst/>
              <a:defRPr/>
            </a:pPr>
            <a:r>
              <a:rPr kumimoji="0" lang="ru-RU"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rPr>
              <a:t>Подмножество </a:t>
            </a:r>
            <a:r>
              <a:rPr kumimoji="0" lang="en-US"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rPr>
              <a:t>S </a:t>
            </a:r>
            <a:r>
              <a:rPr kumimoji="0" lang="ru-RU"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rPr>
              <a:t>системы </a:t>
            </a:r>
            <a:r>
              <a:rPr kumimoji="0" lang="en-US"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rPr>
              <a:t>X </a:t>
            </a:r>
            <a:r>
              <a:rPr kumimoji="0" lang="ru-RU"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rPr>
              <a:t>формирует комплекс, когда перейдя в состояние </a:t>
            </a:r>
            <a:r>
              <a:rPr kumimoji="0" lang="en-US"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rPr>
              <a:t>s</a:t>
            </a:r>
            <a:r>
              <a:rPr kumimoji="0" lang="en-US" altLang="ru-RU" sz="2000" b="0" i="1" u="none" strike="noStrike" kern="1200" cap="none" spc="0" normalizeH="0" baseline="-25000" noProof="0" dirty="0">
                <a:ln>
                  <a:noFill/>
                </a:ln>
                <a:solidFill>
                  <a:srgbClr val="A50021"/>
                </a:solidFill>
                <a:effectLst/>
                <a:uLnTx/>
                <a:uFillTx/>
                <a:latin typeface="Times New Roman" pitchFamily="18" charset="0"/>
                <a:ea typeface="+mn-ea"/>
                <a:cs typeface="Times New Roman" pitchFamily="18" charset="0"/>
                <a:sym typeface="Symbol" pitchFamily="18" charset="2"/>
              </a:rPr>
              <a:t>1</a:t>
            </a:r>
            <a:r>
              <a:rPr kumimoji="0" lang="en-US"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rPr>
              <a:t> c (</a:t>
            </a:r>
            <a:r>
              <a:rPr kumimoji="0" lang="en-US"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rPr>
              <a:t>s</a:t>
            </a:r>
            <a:r>
              <a:rPr kumimoji="0" lang="en-US" altLang="ru-RU" sz="2000" b="0" i="1" u="none" strike="noStrike" kern="1200" cap="none" spc="0" normalizeH="0" baseline="-25000" noProof="0" dirty="0">
                <a:ln>
                  <a:noFill/>
                </a:ln>
                <a:solidFill>
                  <a:srgbClr val="A50021"/>
                </a:solidFill>
                <a:effectLst/>
                <a:uLnTx/>
                <a:uFillTx/>
                <a:latin typeface="Times New Roman" pitchFamily="18" charset="0"/>
                <a:ea typeface="+mn-ea"/>
                <a:cs typeface="Times New Roman" pitchFamily="18" charset="0"/>
              </a:rPr>
              <a:t>1</a:t>
            </a:r>
            <a:r>
              <a:rPr kumimoji="0" lang="en-US"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rPr>
              <a:t>) &gt; 0 </a:t>
            </a:r>
            <a:r>
              <a:rPr kumimoji="0" lang="ru-RU"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rPr>
              <a:t>не найдется надмножества со строго большей </a:t>
            </a:r>
            <a:r>
              <a:rPr kumimoji="0" lang="en-US"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rPr>
              <a:t></a:t>
            </a:r>
            <a:r>
              <a:rPr kumimoji="0" lang="ru-RU"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rPr>
              <a:t>.</a:t>
            </a:r>
            <a:endParaRPr kumimoji="0" lang="en-US" altLang="ru-RU" sz="2000" b="0" i="1" u="none" strike="noStrike" kern="1200" cap="none" spc="0" normalizeH="0" baseline="-25000" noProof="0" dirty="0">
              <a:ln>
                <a:noFill/>
              </a:ln>
              <a:solidFill>
                <a:srgbClr val="A50021"/>
              </a:solidFill>
              <a:effectLst/>
              <a:uLnTx/>
              <a:uFillTx/>
              <a:latin typeface="Times New Roman" pitchFamily="18" charset="0"/>
              <a:ea typeface="+mn-ea"/>
              <a:cs typeface="Times New Roman" pitchFamily="18" charset="0"/>
              <a:sym typeface="Symbol" pitchFamily="18" charset="2"/>
            </a:endParaRPr>
          </a:p>
          <a:p>
            <a:pPr marL="0" marR="0" lvl="0" indent="182563" algn="l" defTabSz="914400" rtl="0" eaLnBrk="1" fontAlgn="base" latinLnBrk="0" hangingPunct="1">
              <a:lnSpc>
                <a:spcPct val="100000"/>
              </a:lnSpc>
              <a:spcBef>
                <a:spcPct val="0"/>
              </a:spcBef>
              <a:spcAft>
                <a:spcPct val="0"/>
              </a:spcAft>
              <a:buClrTx/>
              <a:buSzTx/>
              <a:buFontTx/>
              <a:buNone/>
              <a:tabLst/>
              <a:defRPr/>
            </a:pPr>
            <a:r>
              <a:rPr kumimoji="0" lang="en-US" altLang="ru-RU"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sym typeface="Symbol" pitchFamily="18" charset="2"/>
              </a:rPr>
              <a:t>At each instant in time any system of elements can be decomposed into its constituent complexes, which form its fundamental units.</a:t>
            </a:r>
            <a:r>
              <a:rPr kumimoji="0" lang="ru-RU" altLang="ru-RU"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sym typeface="Symbol" pitchFamily="18" charset="2"/>
              </a:rPr>
              <a:t/>
            </a:r>
            <a:br>
              <a:rPr kumimoji="0" lang="ru-RU" altLang="ru-RU" sz="20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sym typeface="Symbol" pitchFamily="18" charset="2"/>
              </a:rPr>
            </a:br>
            <a:r>
              <a:rPr kumimoji="0" lang="ru-RU"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rPr>
              <a:t>Любая система элементов может быть разложена на </a:t>
            </a:r>
            <a:r>
              <a:rPr kumimoji="0" lang="en-US" altLang="ru-RU" sz="2000" b="0" i="1" u="none" strike="noStrike" kern="1200" cap="none" spc="0" normalizeH="0" baseline="0" noProof="0" dirty="0" smtClean="0">
                <a:ln>
                  <a:noFill/>
                </a:ln>
                <a:solidFill>
                  <a:srgbClr val="A50021"/>
                </a:solidFill>
                <a:effectLst/>
                <a:uLnTx/>
                <a:uFillTx/>
                <a:latin typeface="Times New Roman" pitchFamily="18" charset="0"/>
                <a:ea typeface="+mn-ea"/>
                <a:cs typeface="Times New Roman" pitchFamily="18" charset="0"/>
                <a:sym typeface="Symbol" pitchFamily="18" charset="2"/>
              </a:rPr>
              <a:t/>
            </a:r>
            <a:br>
              <a:rPr kumimoji="0" lang="en-US" altLang="ru-RU" sz="2000" b="0" i="1" u="none" strike="noStrike" kern="1200" cap="none" spc="0" normalizeH="0" baseline="0" noProof="0" dirty="0" smtClean="0">
                <a:ln>
                  <a:noFill/>
                </a:ln>
                <a:solidFill>
                  <a:srgbClr val="A50021"/>
                </a:solidFill>
                <a:effectLst/>
                <a:uLnTx/>
                <a:uFillTx/>
                <a:latin typeface="Times New Roman" pitchFamily="18" charset="0"/>
                <a:ea typeface="+mn-ea"/>
                <a:cs typeface="Times New Roman" pitchFamily="18" charset="0"/>
                <a:sym typeface="Symbol" pitchFamily="18" charset="2"/>
              </a:rPr>
            </a:br>
            <a:r>
              <a:rPr kumimoji="0" lang="ru-RU" altLang="ru-RU" sz="2000" b="0" i="1" u="none" strike="noStrike" kern="1200" cap="none" spc="0" normalizeH="0" baseline="0" noProof="0" dirty="0" smtClean="0">
                <a:ln>
                  <a:noFill/>
                </a:ln>
                <a:solidFill>
                  <a:srgbClr val="A50021"/>
                </a:solidFill>
                <a:effectLst/>
                <a:uLnTx/>
                <a:uFillTx/>
                <a:latin typeface="Times New Roman" pitchFamily="18" charset="0"/>
                <a:ea typeface="+mn-ea"/>
                <a:cs typeface="Times New Roman" pitchFamily="18" charset="0"/>
                <a:sym typeface="Symbol" pitchFamily="18" charset="2"/>
              </a:rPr>
              <a:t>составляющие </a:t>
            </a:r>
            <a:r>
              <a:rPr kumimoji="0" lang="ru-RU"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rPr>
              <a:t>ее </a:t>
            </a:r>
            <a:r>
              <a:rPr kumimoji="0" lang="ru-RU" altLang="ru-RU" sz="2000" b="0" i="1" u="none" strike="noStrike" kern="1200" cap="none" spc="0" normalizeH="0" baseline="0" noProof="0" dirty="0" smtClean="0">
                <a:ln>
                  <a:noFill/>
                </a:ln>
                <a:solidFill>
                  <a:srgbClr val="A50021"/>
                </a:solidFill>
                <a:effectLst/>
                <a:uLnTx/>
                <a:uFillTx/>
                <a:latin typeface="Times New Roman" pitchFamily="18" charset="0"/>
                <a:ea typeface="+mn-ea"/>
                <a:cs typeface="Times New Roman" pitchFamily="18" charset="0"/>
                <a:sym typeface="Symbol" pitchFamily="18" charset="2"/>
              </a:rPr>
              <a:t>комплексы</a:t>
            </a:r>
            <a:r>
              <a:rPr kumimoji="0" lang="en-US" altLang="ru-RU" sz="2000" b="0" i="1" u="none" strike="noStrike" kern="1200" cap="none" spc="0" normalizeH="0" baseline="0" noProof="0" dirty="0" smtClean="0">
                <a:ln>
                  <a:noFill/>
                </a:ln>
                <a:solidFill>
                  <a:srgbClr val="A50021"/>
                </a:solidFill>
                <a:effectLst/>
                <a:uLnTx/>
                <a:uFillTx/>
                <a:latin typeface="Times New Roman" pitchFamily="18" charset="0"/>
                <a:ea typeface="+mn-ea"/>
                <a:cs typeface="Times New Roman" pitchFamily="18" charset="0"/>
                <a:sym typeface="Symbol" pitchFamily="18" charset="2"/>
              </a:rPr>
              <a:t>.</a:t>
            </a:r>
            <a:endParaRPr kumimoji="0" lang="ru-RU" altLang="ru-RU" sz="2000" b="0" i="1" u="none" strike="noStrike" kern="1200" cap="none" spc="0" normalizeH="0" baseline="0" noProof="0" dirty="0">
              <a:ln>
                <a:noFill/>
              </a:ln>
              <a:solidFill>
                <a:srgbClr val="A50021"/>
              </a:solidFill>
              <a:effectLst/>
              <a:uLnTx/>
              <a:uFillTx/>
              <a:latin typeface="Times New Roman" pitchFamily="18" charset="0"/>
              <a:ea typeface="+mn-ea"/>
              <a:cs typeface="Times New Roman" pitchFamily="18" charset="0"/>
              <a:sym typeface="Symbol" pitchFamily="18" charset="2"/>
            </a:endParaRPr>
          </a:p>
        </p:txBody>
      </p:sp>
      <p:pic>
        <p:nvPicPr>
          <p:cNvPr id="3" name="Рисунок 2"/>
          <p:cNvPicPr>
            <a:picLocks noChangeAspect="1"/>
          </p:cNvPicPr>
          <p:nvPr/>
        </p:nvPicPr>
        <p:blipFill>
          <a:blip r:embed="rId5"/>
          <a:stretch>
            <a:fillRect/>
          </a:stretch>
        </p:blipFill>
        <p:spPr>
          <a:xfrm>
            <a:off x="7500040" y="4882841"/>
            <a:ext cx="3780537" cy="1946751"/>
          </a:xfrm>
          <a:prstGeom prst="rect">
            <a:avLst/>
          </a:prstGeom>
        </p:spPr>
      </p:pic>
      <p:sp>
        <p:nvSpPr>
          <p:cNvPr id="10" name="Заголовок 1"/>
          <p:cNvSpPr txBox="1">
            <a:spLocks/>
          </p:cNvSpPr>
          <p:nvPr/>
        </p:nvSpPr>
        <p:spPr bwMode="auto">
          <a:xfrm>
            <a:off x="159417" y="5856217"/>
            <a:ext cx="9144000"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altLang="ru-RU" sz="2400" kern="0" dirty="0" smtClean="0">
                <a:solidFill>
                  <a:srgbClr val="C00000"/>
                </a:solidFill>
                <a:latin typeface="Times New Roman" panose="02020603050405020304" pitchFamily="18" charset="0"/>
                <a:cs typeface="Times New Roman" panose="02020603050405020304" pitchFamily="18" charset="0"/>
              </a:rPr>
              <a:t>Neural cells ensembles corresponding to complexes </a:t>
            </a:r>
            <a:endParaRPr lang="ru-RU" altLang="ru-RU" sz="2400" kern="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9127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Заголовок 1"/>
          <p:cNvSpPr>
            <a:spLocks noGrp="1"/>
          </p:cNvSpPr>
          <p:nvPr>
            <p:ph type="title"/>
          </p:nvPr>
        </p:nvSpPr>
        <p:spPr>
          <a:xfrm>
            <a:off x="1524000" y="53975"/>
            <a:ext cx="9144000" cy="566738"/>
          </a:xfrm>
        </p:spPr>
        <p:txBody>
          <a:bodyPr/>
          <a:lstStyle/>
          <a:p>
            <a:r>
              <a:rPr lang="en-US" altLang="ru-RU" sz="2700">
                <a:solidFill>
                  <a:srgbClr val="C00000"/>
                </a:solidFill>
              </a:rPr>
              <a:t>Formal concept analysis</a:t>
            </a:r>
            <a:endParaRPr lang="ru-RU" altLang="ru-RU" sz="2700">
              <a:solidFill>
                <a:srgbClr val="C00000"/>
              </a:solidFill>
            </a:endParaRPr>
          </a:p>
        </p:txBody>
      </p:sp>
      <p:sp>
        <p:nvSpPr>
          <p:cNvPr id="1033" name="Rectangle 56"/>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034" name="Rectangle 59"/>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035" name="Объект 2"/>
          <p:cNvSpPr txBox="1">
            <a:spLocks/>
          </p:cNvSpPr>
          <p:nvPr/>
        </p:nvSpPr>
        <p:spPr bwMode="auto">
          <a:xfrm>
            <a:off x="623392" y="692151"/>
            <a:ext cx="10945215" cy="604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ru-RU" sz="2400" dirty="0">
                <a:solidFill>
                  <a:srgbClr val="C00000"/>
                </a:solidFill>
              </a:rPr>
              <a:t>Formal context </a:t>
            </a:r>
            <a:r>
              <a:rPr lang="en-US" altLang="ru-RU" sz="2400" dirty="0">
                <a:solidFill>
                  <a:srgbClr val="000066"/>
                </a:solidFill>
              </a:rPr>
              <a:t>K = </a:t>
            </a:r>
            <a:r>
              <a:rPr lang="en-US" altLang="ru-RU" sz="2400" dirty="0">
                <a:solidFill>
                  <a:srgbClr val="000066"/>
                </a:solidFill>
                <a:sym typeface="Symbol" panose="05050102010706020507" pitchFamily="18" charset="2"/>
              </a:rPr>
              <a:t></a:t>
            </a:r>
            <a:r>
              <a:rPr lang="en-US" altLang="ru-RU" sz="2400" dirty="0">
                <a:solidFill>
                  <a:srgbClr val="000066"/>
                </a:solidFill>
              </a:rPr>
              <a:t>G, M, I</a:t>
            </a:r>
            <a:r>
              <a:rPr lang="en-US" altLang="ru-RU" sz="2400" dirty="0">
                <a:solidFill>
                  <a:srgbClr val="000066"/>
                </a:solidFill>
                <a:sym typeface="Symbol" panose="05050102010706020507" pitchFamily="18" charset="2"/>
              </a:rPr>
              <a:t>, </a:t>
            </a:r>
            <a:endParaRPr lang="en-US" altLang="ru-RU" sz="2400" dirty="0" smtClean="0">
              <a:solidFill>
                <a:srgbClr val="000066"/>
              </a:solidFill>
            </a:endParaRPr>
          </a:p>
          <a:p>
            <a:pPr eaLnBrk="1" hangingPunct="1">
              <a:spcBef>
                <a:spcPct val="20000"/>
              </a:spcBef>
            </a:pPr>
            <a:r>
              <a:rPr lang="en-US" altLang="ru-RU" sz="2400" dirty="0" smtClean="0">
                <a:solidFill>
                  <a:srgbClr val="000066"/>
                </a:solidFill>
              </a:rPr>
              <a:t>	G – objects, M – attributes, I – object-attribute relation</a:t>
            </a:r>
          </a:p>
          <a:p>
            <a:pPr eaLnBrk="1" hangingPunct="1">
              <a:lnSpc>
                <a:spcPct val="150000"/>
              </a:lnSpc>
            </a:pPr>
            <a:r>
              <a:rPr lang="en-US" altLang="ru-RU" sz="2400" dirty="0" smtClean="0">
                <a:solidFill>
                  <a:srgbClr val="C00000"/>
                </a:solidFill>
              </a:rPr>
              <a:t>Derivation </a:t>
            </a:r>
            <a:r>
              <a:rPr lang="en-US" altLang="ru-RU" sz="2400" dirty="0">
                <a:solidFill>
                  <a:srgbClr val="C00000"/>
                </a:solidFill>
              </a:rPr>
              <a:t>operator</a:t>
            </a:r>
            <a:r>
              <a:rPr lang="en-US" altLang="ru-RU" sz="2400" dirty="0">
                <a:solidFill>
                  <a:srgbClr val="000066"/>
                </a:solidFill>
              </a:rPr>
              <a:t>                      , </a:t>
            </a:r>
          </a:p>
          <a:p>
            <a:pPr eaLnBrk="1" hangingPunct="1">
              <a:lnSpc>
                <a:spcPct val="150000"/>
              </a:lnSpc>
            </a:pPr>
            <a:r>
              <a:rPr lang="en-US" altLang="ru-RU" sz="2400" dirty="0">
                <a:solidFill>
                  <a:srgbClr val="000066"/>
                </a:solidFill>
              </a:rPr>
              <a:t>                       and                     , </a:t>
            </a:r>
          </a:p>
          <a:p>
            <a:pPr eaLnBrk="1" hangingPunct="1">
              <a:spcBef>
                <a:spcPct val="20000"/>
              </a:spcBef>
            </a:pPr>
            <a:r>
              <a:rPr lang="en-US" altLang="ru-RU" sz="2400" dirty="0">
                <a:solidFill>
                  <a:srgbClr val="C00000"/>
                </a:solidFill>
              </a:rPr>
              <a:t>Formal concept</a:t>
            </a:r>
            <a:r>
              <a:rPr lang="en-US" altLang="ru-RU" sz="2400" dirty="0">
                <a:solidFill>
                  <a:srgbClr val="000066"/>
                </a:solidFill>
              </a:rPr>
              <a:t> in the context K = </a:t>
            </a:r>
            <a:r>
              <a:rPr lang="en-US" altLang="ru-RU" sz="2400" dirty="0">
                <a:solidFill>
                  <a:srgbClr val="000066"/>
                </a:solidFill>
                <a:sym typeface="Symbol" panose="05050102010706020507" pitchFamily="18" charset="2"/>
              </a:rPr>
              <a:t></a:t>
            </a:r>
            <a:r>
              <a:rPr lang="en-US" altLang="ru-RU" sz="2400" dirty="0">
                <a:solidFill>
                  <a:srgbClr val="000066"/>
                </a:solidFill>
              </a:rPr>
              <a:t>G, M, I</a:t>
            </a:r>
            <a:r>
              <a:rPr lang="en-US" altLang="ru-RU" sz="2400" dirty="0">
                <a:solidFill>
                  <a:srgbClr val="000066"/>
                </a:solidFill>
                <a:sym typeface="Symbol" panose="05050102010706020507" pitchFamily="18" charset="2"/>
              </a:rPr>
              <a:t> is a pair </a:t>
            </a:r>
            <a:r>
              <a:rPr lang="en-US" altLang="ru-RU" sz="2400" dirty="0">
                <a:solidFill>
                  <a:srgbClr val="000066"/>
                </a:solidFill>
              </a:rPr>
              <a:t> </a:t>
            </a:r>
          </a:p>
          <a:p>
            <a:pPr eaLnBrk="1" hangingPunct="1">
              <a:spcBef>
                <a:spcPct val="20000"/>
              </a:spcBef>
            </a:pPr>
            <a:endParaRPr lang="en-US" altLang="ru-RU" sz="2400" dirty="0">
              <a:solidFill>
                <a:srgbClr val="000066"/>
              </a:solidFill>
            </a:endParaRPr>
          </a:p>
          <a:p>
            <a:pPr eaLnBrk="1" hangingPunct="1">
              <a:spcBef>
                <a:spcPct val="20000"/>
              </a:spcBef>
            </a:pPr>
            <a:r>
              <a:rPr lang="en-US" altLang="ru-RU" sz="2400" dirty="0">
                <a:solidFill>
                  <a:srgbClr val="000066"/>
                </a:solidFill>
              </a:rPr>
              <a:t>A is the set of all </a:t>
            </a:r>
            <a:r>
              <a:rPr lang="en-US" altLang="ru-RU" sz="2400" dirty="0" smtClean="0">
                <a:solidFill>
                  <a:srgbClr val="000066"/>
                </a:solidFill>
              </a:rPr>
              <a:t>objects </a:t>
            </a:r>
            <a:r>
              <a:rPr lang="en-US" altLang="ru-RU" sz="2400" dirty="0">
                <a:solidFill>
                  <a:srgbClr val="000066"/>
                </a:solidFill>
              </a:rPr>
              <a:t>from G </a:t>
            </a:r>
            <a:br>
              <a:rPr lang="en-US" altLang="ru-RU" sz="2400" dirty="0">
                <a:solidFill>
                  <a:srgbClr val="000066"/>
                </a:solidFill>
              </a:rPr>
            </a:br>
            <a:r>
              <a:rPr lang="en-US" altLang="ru-RU" sz="2400" dirty="0">
                <a:solidFill>
                  <a:srgbClr val="000066"/>
                </a:solidFill>
              </a:rPr>
              <a:t>having all the </a:t>
            </a:r>
            <a:r>
              <a:rPr lang="en-US" altLang="ru-RU" sz="2400" dirty="0" smtClean="0">
                <a:solidFill>
                  <a:srgbClr val="000066"/>
                </a:solidFill>
              </a:rPr>
              <a:t>attributes </a:t>
            </a:r>
            <a:r>
              <a:rPr lang="en-US" altLang="ru-RU" sz="2400" dirty="0">
                <a:solidFill>
                  <a:srgbClr val="000066"/>
                </a:solidFill>
              </a:rPr>
              <a:t>of B, and </a:t>
            </a:r>
            <a:br>
              <a:rPr lang="en-US" altLang="ru-RU" sz="2400" dirty="0">
                <a:solidFill>
                  <a:srgbClr val="000066"/>
                </a:solidFill>
              </a:rPr>
            </a:br>
            <a:r>
              <a:rPr lang="en-US" altLang="ru-RU" sz="2400" dirty="0">
                <a:solidFill>
                  <a:srgbClr val="000066"/>
                </a:solidFill>
              </a:rPr>
              <a:t>B is the set of all </a:t>
            </a:r>
            <a:r>
              <a:rPr lang="en-US" altLang="ru-RU" sz="2400" dirty="0" smtClean="0">
                <a:solidFill>
                  <a:srgbClr val="000066"/>
                </a:solidFill>
              </a:rPr>
              <a:t>attributes </a:t>
            </a:r>
            <a:r>
              <a:rPr lang="en-US" altLang="ru-RU" sz="2400" dirty="0">
                <a:solidFill>
                  <a:srgbClr val="000066"/>
                </a:solidFill>
              </a:rPr>
              <a:t>from M, </a:t>
            </a:r>
            <a:br>
              <a:rPr lang="en-US" altLang="ru-RU" sz="2400" dirty="0">
                <a:solidFill>
                  <a:srgbClr val="000066"/>
                </a:solidFill>
              </a:rPr>
            </a:br>
            <a:r>
              <a:rPr lang="en-US" altLang="ru-RU" sz="2400" dirty="0">
                <a:solidFill>
                  <a:srgbClr val="000066"/>
                </a:solidFill>
              </a:rPr>
              <a:t>which are valid </a:t>
            </a:r>
            <a:r>
              <a:rPr lang="en-US" altLang="ru-RU" sz="2400" dirty="0" smtClean="0">
                <a:solidFill>
                  <a:srgbClr val="000066"/>
                </a:solidFill>
              </a:rPr>
              <a:t>for all </a:t>
            </a:r>
            <a:r>
              <a:rPr lang="en-US" altLang="ru-RU" sz="2400" dirty="0">
                <a:solidFill>
                  <a:srgbClr val="000066"/>
                </a:solidFill>
              </a:rPr>
              <a:t>objects of A.</a:t>
            </a:r>
          </a:p>
          <a:p>
            <a:pPr eaLnBrk="1" hangingPunct="1">
              <a:spcBef>
                <a:spcPct val="20000"/>
              </a:spcBef>
            </a:pPr>
            <a:endParaRPr lang="en-US" altLang="ru-RU" dirty="0">
              <a:solidFill>
                <a:srgbClr val="000066"/>
              </a:solidFill>
            </a:endParaRPr>
          </a:p>
        </p:txBody>
      </p:sp>
      <p:graphicFrame>
        <p:nvGraphicFramePr>
          <p:cNvPr id="1026" name="Объект 2"/>
          <p:cNvGraphicFramePr>
            <a:graphicFrameLocks noChangeAspect="1"/>
          </p:cNvGraphicFramePr>
          <p:nvPr>
            <p:extLst>
              <p:ext uri="{D42A27DB-BD31-4B8C-83A1-F6EECF244321}">
                <p14:modId xmlns:p14="http://schemas.microsoft.com/office/powerpoint/2010/main" val="2775156954"/>
              </p:ext>
            </p:extLst>
          </p:nvPr>
        </p:nvGraphicFramePr>
        <p:xfrm>
          <a:off x="5683250" y="1489869"/>
          <a:ext cx="3698875" cy="647700"/>
        </p:xfrm>
        <a:graphic>
          <a:graphicData uri="http://schemas.openxmlformats.org/presentationml/2006/ole">
            <mc:AlternateContent xmlns:mc="http://schemas.openxmlformats.org/markup-compatibility/2006">
              <mc:Choice xmlns:v="urn:schemas-microsoft-com:vml" Requires="v">
                <p:oleObj spid="_x0000_s7206" name="Equation" r:id="rId4" imgW="1739880" imgH="304560" progId="Equation.DSMT4">
                  <p:embed/>
                </p:oleObj>
              </mc:Choice>
              <mc:Fallback>
                <p:oleObj name="Equation" r:id="rId4" imgW="1739880" imgH="304560" progId="Equation.DSMT4">
                  <p:embed/>
                  <p:pic>
                    <p:nvPicPr>
                      <p:cNvPr id="1026" name="Объект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3250" y="1489869"/>
                        <a:ext cx="3698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7" name="Объект 3"/>
          <p:cNvGraphicFramePr>
            <a:graphicFrameLocks noChangeAspect="1"/>
          </p:cNvGraphicFramePr>
          <p:nvPr>
            <p:extLst>
              <p:ext uri="{D42A27DB-BD31-4B8C-83A1-F6EECF244321}">
                <p14:modId xmlns:p14="http://schemas.microsoft.com/office/powerpoint/2010/main" val="2034602451"/>
              </p:ext>
            </p:extLst>
          </p:nvPr>
        </p:nvGraphicFramePr>
        <p:xfrm>
          <a:off x="5683250" y="2053131"/>
          <a:ext cx="3587750" cy="647700"/>
        </p:xfrm>
        <a:graphic>
          <a:graphicData uri="http://schemas.openxmlformats.org/presentationml/2006/ole">
            <mc:AlternateContent xmlns:mc="http://schemas.openxmlformats.org/markup-compatibility/2006">
              <mc:Choice xmlns:v="urn:schemas-microsoft-com:vml" Requires="v">
                <p:oleObj spid="_x0000_s7207" name="Equation" r:id="rId6" imgW="1688760" imgH="304560" progId="Equation.DSMT4">
                  <p:embed/>
                </p:oleObj>
              </mc:Choice>
              <mc:Fallback>
                <p:oleObj name="Equation" r:id="rId6" imgW="1688760" imgH="304560" progId="Equation.DSMT4">
                  <p:embed/>
                  <p:pic>
                    <p:nvPicPr>
                      <p:cNvPr id="1027" name="Объект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3250" y="2053131"/>
                        <a:ext cx="3587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8" name="Объект 1"/>
          <p:cNvGraphicFramePr>
            <a:graphicFrameLocks noChangeAspect="1"/>
          </p:cNvGraphicFramePr>
          <p:nvPr>
            <p:extLst>
              <p:ext uri="{D42A27DB-BD31-4B8C-83A1-F6EECF244321}">
                <p14:modId xmlns:p14="http://schemas.microsoft.com/office/powerpoint/2010/main" val="2574509192"/>
              </p:ext>
            </p:extLst>
          </p:nvPr>
        </p:nvGraphicFramePr>
        <p:xfrm>
          <a:off x="4783856" y="775773"/>
          <a:ext cx="1230312" cy="352425"/>
        </p:xfrm>
        <a:graphic>
          <a:graphicData uri="http://schemas.openxmlformats.org/presentationml/2006/ole">
            <mc:AlternateContent xmlns:mc="http://schemas.openxmlformats.org/markup-compatibility/2006">
              <mc:Choice xmlns:v="urn:schemas-microsoft-com:vml" Requires="v">
                <p:oleObj spid="_x0000_s7208" name="Equation" r:id="rId8" imgW="1155700" imgH="330200" progId="Equation.DSMT4">
                  <p:embed/>
                </p:oleObj>
              </mc:Choice>
              <mc:Fallback>
                <p:oleObj name="Equation" r:id="rId8" imgW="1155700" imgH="330200" progId="Equation.DSMT4">
                  <p:embed/>
                  <p:pic>
                    <p:nvPicPr>
                      <p:cNvPr id="1028" name="Объект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3856" y="775773"/>
                        <a:ext cx="12303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9" name="Object 5"/>
          <p:cNvGraphicFramePr>
            <a:graphicFrameLocks noChangeAspect="1"/>
          </p:cNvGraphicFramePr>
          <p:nvPr>
            <p:extLst>
              <p:ext uri="{D42A27DB-BD31-4B8C-83A1-F6EECF244321}">
                <p14:modId xmlns:p14="http://schemas.microsoft.com/office/powerpoint/2010/main" val="4256375617"/>
              </p:ext>
            </p:extLst>
          </p:nvPr>
        </p:nvGraphicFramePr>
        <p:xfrm>
          <a:off x="3771405" y="1644650"/>
          <a:ext cx="1743075" cy="415925"/>
        </p:xfrm>
        <a:graphic>
          <a:graphicData uri="http://schemas.openxmlformats.org/presentationml/2006/ole">
            <mc:AlternateContent xmlns:mc="http://schemas.openxmlformats.org/markup-compatibility/2006">
              <mc:Choice xmlns:v="urn:schemas-microsoft-com:vml" Requires="v">
                <p:oleObj spid="_x0000_s7209" name="Equation" r:id="rId10" imgW="850680" imgH="203040" progId="Equation.DSMT4">
                  <p:embed/>
                </p:oleObj>
              </mc:Choice>
              <mc:Fallback>
                <p:oleObj name="Equation" r:id="rId10" imgW="850680" imgH="203040" progId="Equation.DSMT4">
                  <p:embed/>
                  <p:pic>
                    <p:nvPicPr>
                      <p:cNvPr id="102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1405" y="1644650"/>
                        <a:ext cx="174307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0" name="Object 6"/>
          <p:cNvGraphicFramePr>
            <a:graphicFrameLocks noChangeAspect="1"/>
          </p:cNvGraphicFramePr>
          <p:nvPr>
            <p:extLst>
              <p:ext uri="{D42A27DB-BD31-4B8C-83A1-F6EECF244321}">
                <p14:modId xmlns:p14="http://schemas.microsoft.com/office/powerpoint/2010/main" val="129500371"/>
              </p:ext>
            </p:extLst>
          </p:nvPr>
        </p:nvGraphicFramePr>
        <p:xfrm>
          <a:off x="3792789" y="2180711"/>
          <a:ext cx="1592262" cy="442912"/>
        </p:xfrm>
        <a:graphic>
          <a:graphicData uri="http://schemas.openxmlformats.org/presentationml/2006/ole">
            <mc:AlternateContent xmlns:mc="http://schemas.openxmlformats.org/markup-compatibility/2006">
              <mc:Choice xmlns:v="urn:schemas-microsoft-com:vml" Requires="v">
                <p:oleObj spid="_x0000_s7210" name="Equation" r:id="rId12" imgW="850680" imgH="203040" progId="Equation.DSMT4">
                  <p:embed/>
                </p:oleObj>
              </mc:Choice>
              <mc:Fallback>
                <p:oleObj name="Equation" r:id="rId12" imgW="850680" imgH="203040" progId="Equation.DSMT4">
                  <p:embed/>
                  <p:pic>
                    <p:nvPicPr>
                      <p:cNvPr id="103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2789" y="2180711"/>
                        <a:ext cx="1592262" cy="44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1" name="Object 7"/>
          <p:cNvGraphicFramePr>
            <a:graphicFrameLocks noChangeAspect="1"/>
          </p:cNvGraphicFramePr>
          <p:nvPr/>
        </p:nvGraphicFramePr>
        <p:xfrm>
          <a:off x="3648075" y="3141663"/>
          <a:ext cx="4508500" cy="431800"/>
        </p:xfrm>
        <a:graphic>
          <a:graphicData uri="http://schemas.openxmlformats.org/presentationml/2006/ole">
            <mc:AlternateContent xmlns:mc="http://schemas.openxmlformats.org/markup-compatibility/2006">
              <mc:Choice xmlns:v="urn:schemas-microsoft-com:vml" Requires="v">
                <p:oleObj spid="_x0000_s7211" name="Equation" r:id="rId14" imgW="2120760" imgH="203040" progId="Equation.DSMT4">
                  <p:embed/>
                </p:oleObj>
              </mc:Choice>
              <mc:Fallback>
                <p:oleObj name="Equation" r:id="rId14" imgW="2120760" imgH="203040" progId="Equation.DSMT4">
                  <p:embed/>
                  <p:pic>
                    <p:nvPicPr>
                      <p:cNvPr id="1031"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48075" y="3141663"/>
                        <a:ext cx="4508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36" name="Рисунок 11" descr="FCA example.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2325" y="3573463"/>
            <a:ext cx="575310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51560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p:cNvSpPr>
            <a:spLocks noGrp="1"/>
          </p:cNvSpPr>
          <p:nvPr>
            <p:ph type="title"/>
          </p:nvPr>
        </p:nvSpPr>
        <p:spPr>
          <a:xfrm>
            <a:off x="1523999" y="164223"/>
            <a:ext cx="9144000" cy="620713"/>
          </a:xfrm>
        </p:spPr>
        <p:txBody>
          <a:bodyPr/>
          <a:lstStyle/>
          <a:p>
            <a:r>
              <a:rPr lang="en-US" altLang="ru-RU" sz="2700" dirty="0" smtClean="0">
                <a:solidFill>
                  <a:srgbClr val="C00000"/>
                </a:solidFill>
              </a:rPr>
              <a:t>P</a:t>
            </a:r>
            <a:r>
              <a:rPr lang="en-US" altLang="ru-RU" sz="2400" dirty="0" smtClean="0">
                <a:solidFill>
                  <a:srgbClr val="C00000"/>
                </a:solidFill>
              </a:rPr>
              <a:t>robabilistic </a:t>
            </a:r>
            <a:r>
              <a:rPr lang="en-US" altLang="ru-RU" sz="2400" dirty="0">
                <a:solidFill>
                  <a:srgbClr val="C00000"/>
                </a:solidFill>
              </a:rPr>
              <a:t>generalization </a:t>
            </a:r>
            <a:r>
              <a:rPr lang="en-US" altLang="ru-RU" sz="2400" dirty="0" smtClean="0">
                <a:solidFill>
                  <a:srgbClr val="C00000"/>
                </a:solidFill>
              </a:rPr>
              <a:t>of </a:t>
            </a:r>
            <a:r>
              <a:rPr lang="en-US" altLang="ru-RU" sz="2400" dirty="0">
                <a:solidFill>
                  <a:srgbClr val="C00000"/>
                </a:solidFill>
              </a:rPr>
              <a:t>formal concepts</a:t>
            </a:r>
            <a:endParaRPr lang="ru-RU" altLang="ru-RU" sz="2400" dirty="0">
              <a:solidFill>
                <a:srgbClr val="C00000"/>
              </a:solidFill>
            </a:endParaRPr>
          </a:p>
        </p:txBody>
      </p:sp>
      <p:sp>
        <p:nvSpPr>
          <p:cNvPr id="16387" name="Rectangle 56"/>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16388" name="Rectangle 59"/>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sp>
        <p:nvSpPr>
          <p:cNvPr id="2056" name="Объект 2"/>
          <p:cNvSpPr txBox="1">
            <a:spLocks/>
          </p:cNvSpPr>
          <p:nvPr/>
        </p:nvSpPr>
        <p:spPr bwMode="auto">
          <a:xfrm>
            <a:off x="623391" y="784936"/>
            <a:ext cx="11377265" cy="5473700"/>
          </a:xfrm>
          <a:prstGeom prst="rect">
            <a:avLst/>
          </a:prstGeom>
          <a:noFill/>
          <a:ln w="9525">
            <a:noFill/>
            <a:miter lim="800000"/>
            <a:headEnd/>
            <a:tailEnd/>
          </a:ln>
        </p:spPr>
        <p:txBody>
          <a:bodyPr/>
          <a:lstStyle/>
          <a:p>
            <a:pPr>
              <a:spcBef>
                <a:spcPct val="20000"/>
              </a:spcBef>
              <a:defRPr/>
            </a:pPr>
            <a:r>
              <a:rPr lang="en-US" altLang="ru-RU" sz="2000" dirty="0">
                <a:solidFill>
                  <a:srgbClr val="000066"/>
                </a:solidFill>
                <a:latin typeface="Arial" charset="0"/>
              </a:rPr>
              <a:t>Steps of generalization:</a:t>
            </a:r>
            <a:endParaRPr lang="ru-RU" altLang="ru-RU" sz="2000" dirty="0">
              <a:solidFill>
                <a:srgbClr val="000066"/>
              </a:solidFill>
              <a:latin typeface="Arial" charset="0"/>
            </a:endParaRPr>
          </a:p>
          <a:p>
            <a:pPr marL="342900" indent="-342900">
              <a:spcBef>
                <a:spcPct val="20000"/>
              </a:spcBef>
              <a:buFontTx/>
              <a:buAutoNum type="arabicPeriod"/>
              <a:defRPr/>
            </a:pPr>
            <a:r>
              <a:rPr lang="en-US" altLang="ru-RU" sz="2000" dirty="0">
                <a:solidFill>
                  <a:srgbClr val="000066"/>
                </a:solidFill>
                <a:latin typeface="Arial" charset="0"/>
              </a:rPr>
              <a:t>Turn to account the definition of the formal concepts as a fix-points of implications.</a:t>
            </a:r>
          </a:p>
          <a:p>
            <a:pPr marL="342900" indent="-342900">
              <a:spcBef>
                <a:spcPct val="20000"/>
              </a:spcBef>
              <a:buFontTx/>
              <a:buAutoNum type="arabicPeriod"/>
              <a:defRPr/>
            </a:pPr>
            <a:r>
              <a:rPr lang="en-US" altLang="ru-RU" sz="2000" dirty="0">
                <a:solidFill>
                  <a:srgbClr val="000066"/>
                </a:solidFill>
                <a:latin typeface="Arial" charset="0"/>
              </a:rPr>
              <a:t>Generalize the implications to a special type of probabilistic causalities  that possess the following important properties:</a:t>
            </a:r>
          </a:p>
          <a:p>
            <a:pPr marL="800100" lvl="1" indent="-342900">
              <a:spcBef>
                <a:spcPct val="20000"/>
              </a:spcBef>
              <a:buFont typeface="+mj-lt"/>
              <a:buAutoNum type="romanLcPeriod"/>
              <a:defRPr/>
            </a:pPr>
            <a:r>
              <a:rPr lang="en-US" altLang="ru-RU" sz="2000" dirty="0">
                <a:solidFill>
                  <a:srgbClr val="000066"/>
                </a:solidFill>
                <a:latin typeface="Arial" charset="0"/>
              </a:rPr>
              <a:t>satisfying Cartwright's definition of probabilistic </a:t>
            </a:r>
            <a:r>
              <a:rPr lang="en-US" altLang="ru-RU" sz="2000" dirty="0" smtClean="0">
                <a:solidFill>
                  <a:srgbClr val="000066"/>
                </a:solidFill>
                <a:latin typeface="Arial" charset="0"/>
              </a:rPr>
              <a:t>causality:</a:t>
            </a:r>
          </a:p>
          <a:p>
            <a:pPr marL="800100" lvl="1" indent="-342900">
              <a:spcBef>
                <a:spcPct val="20000"/>
              </a:spcBef>
              <a:buFont typeface="+mj-lt"/>
              <a:buAutoNum type="romanLcPeriod"/>
              <a:defRPr/>
            </a:pPr>
            <a:endParaRPr lang="en-US" altLang="ru-RU" sz="2000" dirty="0" smtClean="0">
              <a:solidFill>
                <a:srgbClr val="000066"/>
              </a:solidFill>
              <a:latin typeface="Arial" charset="0"/>
            </a:endParaRPr>
          </a:p>
          <a:p>
            <a:pPr marL="800100" lvl="1" indent="-342900">
              <a:spcBef>
                <a:spcPct val="20000"/>
              </a:spcBef>
              <a:buFont typeface="+mj-lt"/>
              <a:buAutoNum type="romanLcPeriod"/>
              <a:defRPr/>
            </a:pPr>
            <a:r>
              <a:rPr lang="en-US" altLang="ru-RU" sz="2000" dirty="0" smtClean="0">
                <a:solidFill>
                  <a:srgbClr val="000066"/>
                </a:solidFill>
                <a:latin typeface="Arial" charset="0"/>
              </a:rPr>
              <a:t>maximal </a:t>
            </a:r>
            <a:r>
              <a:rPr lang="en-US" altLang="ru-RU" sz="2000" dirty="0">
                <a:solidFill>
                  <a:srgbClr val="000066"/>
                </a:solidFill>
                <a:latin typeface="Arial" charset="0"/>
              </a:rPr>
              <a:t>specificity;</a:t>
            </a:r>
          </a:p>
          <a:p>
            <a:pPr marL="342900" indent="-342900">
              <a:spcBef>
                <a:spcPct val="20000"/>
              </a:spcBef>
              <a:buFont typeface="+mj-lt"/>
              <a:buAutoNum type="arabicPeriod"/>
              <a:defRPr/>
            </a:pPr>
            <a:r>
              <a:rPr lang="en-US" altLang="ru-RU" sz="2000" dirty="0" smtClean="0">
                <a:solidFill>
                  <a:srgbClr val="000066"/>
                </a:solidFill>
                <a:latin typeface="Arial" charset="0"/>
              </a:rPr>
              <a:t>Generalize </a:t>
            </a:r>
            <a:r>
              <a:rPr lang="en-US" altLang="ru-RU" sz="2000" dirty="0">
                <a:solidFill>
                  <a:srgbClr val="000066"/>
                </a:solidFill>
                <a:latin typeface="Arial" charset="0"/>
              </a:rPr>
              <a:t>the formal concepts as a fix-points of this causalities.</a:t>
            </a:r>
          </a:p>
          <a:p>
            <a:pPr marL="342900" indent="-342900">
              <a:spcBef>
                <a:spcPct val="20000"/>
              </a:spcBef>
              <a:buFont typeface="+mj-lt"/>
              <a:buAutoNum type="arabicPeriod"/>
              <a:defRPr/>
            </a:pPr>
            <a:r>
              <a:rPr lang="en-US" altLang="ru-RU" sz="2000" dirty="0">
                <a:solidFill>
                  <a:srgbClr val="000066"/>
                </a:solidFill>
                <a:latin typeface="Arial" charset="0"/>
              </a:rPr>
              <a:t>Prove the theorem that fix-points of this causalities are consistent.</a:t>
            </a:r>
          </a:p>
          <a:p>
            <a:pPr marL="342900" indent="-342900">
              <a:spcBef>
                <a:spcPct val="20000"/>
              </a:spcBef>
              <a:buFont typeface="+mj-lt"/>
              <a:buAutoNum type="arabicPeriod"/>
              <a:defRPr/>
            </a:pPr>
            <a:r>
              <a:rPr lang="en-US" altLang="ru-RU" sz="2000" dirty="0">
                <a:solidFill>
                  <a:srgbClr val="000066"/>
                </a:solidFill>
                <a:latin typeface="Arial" charset="0"/>
              </a:rPr>
              <a:t>Define a “natural” classification and “natural” concepts as a fix-points of these causalities</a:t>
            </a:r>
            <a:r>
              <a:rPr lang="en-US" altLang="ru-RU" sz="2000" dirty="0" smtClean="0">
                <a:solidFill>
                  <a:srgbClr val="000066"/>
                </a:solidFill>
                <a:latin typeface="Arial" charset="0"/>
              </a:rPr>
              <a:t>.</a:t>
            </a:r>
          </a:p>
          <a:p>
            <a:pPr marL="342900" indent="-342900">
              <a:spcBef>
                <a:spcPct val="20000"/>
              </a:spcBef>
              <a:buFont typeface="+mj-lt"/>
              <a:buAutoNum type="arabicPeriod"/>
              <a:defRPr/>
            </a:pPr>
            <a:r>
              <a:rPr lang="en-US" altLang="ru-RU" sz="2000" b="1" i="1" dirty="0">
                <a:solidFill>
                  <a:srgbClr val="000066"/>
                </a:solidFill>
                <a:latin typeface="Arial" charset="0"/>
              </a:rPr>
              <a:t>Each class </a:t>
            </a:r>
            <a:r>
              <a:rPr lang="en-US" altLang="ru-RU" sz="2000" dirty="0">
                <a:solidFill>
                  <a:srgbClr val="000066"/>
                </a:solidFill>
                <a:latin typeface="Arial" charset="0"/>
              </a:rPr>
              <a:t>will then be </a:t>
            </a:r>
            <a:r>
              <a:rPr lang="en-US" altLang="ru-RU" sz="2000" b="1" i="1" dirty="0">
                <a:solidFill>
                  <a:srgbClr val="000066"/>
                </a:solidFill>
                <a:latin typeface="Arial" charset="0"/>
              </a:rPr>
              <a:t>described</a:t>
            </a:r>
            <a:r>
              <a:rPr lang="en-US" altLang="ru-RU" sz="2000" dirty="0">
                <a:solidFill>
                  <a:srgbClr val="000066"/>
                </a:solidFill>
                <a:latin typeface="Arial" charset="0"/>
              </a:rPr>
              <a:t> by </a:t>
            </a:r>
            <a:r>
              <a:rPr lang="en-US" altLang="ru-RU" sz="2000" b="1" i="1" dirty="0">
                <a:solidFill>
                  <a:srgbClr val="000066"/>
                </a:solidFill>
                <a:latin typeface="Arial" charset="0"/>
              </a:rPr>
              <a:t>its own set of maximally specific causal relationships </a:t>
            </a:r>
            <a:r>
              <a:rPr lang="en-US" altLang="ru-RU" sz="2000" dirty="0">
                <a:solidFill>
                  <a:srgbClr val="000066"/>
                </a:solidFill>
                <a:latin typeface="Arial" charset="0"/>
              </a:rPr>
              <a:t>that enter into a fixed point. Therefore, the </a:t>
            </a:r>
            <a:r>
              <a:rPr lang="en-US" altLang="ru-RU" sz="2000" b="1" i="1" dirty="0">
                <a:solidFill>
                  <a:srgbClr val="000066"/>
                </a:solidFill>
                <a:latin typeface="Arial" charset="0"/>
              </a:rPr>
              <a:t>prediction </a:t>
            </a:r>
            <a:r>
              <a:rPr lang="en-US" altLang="ru-RU" sz="2000" dirty="0">
                <a:solidFill>
                  <a:srgbClr val="000066"/>
                </a:solidFill>
                <a:latin typeface="Arial" charset="0"/>
              </a:rPr>
              <a:t>of the properties of objects of this class </a:t>
            </a:r>
            <a:r>
              <a:rPr lang="en-US" altLang="ru-RU" sz="2000" b="1" i="1" dirty="0">
                <a:solidFill>
                  <a:srgbClr val="000066"/>
                </a:solidFill>
                <a:latin typeface="Arial" charset="0"/>
              </a:rPr>
              <a:t>will be more accurate </a:t>
            </a:r>
            <a:r>
              <a:rPr lang="en-US" altLang="ru-RU" sz="2000" dirty="0">
                <a:solidFill>
                  <a:srgbClr val="000066"/>
                </a:solidFill>
                <a:latin typeface="Arial" charset="0"/>
              </a:rPr>
              <a:t>if it is based on the causal relationships of the class</a:t>
            </a:r>
            <a:r>
              <a:rPr lang="en-US" altLang="ru-RU" sz="2000" dirty="0" smtClean="0">
                <a:solidFill>
                  <a:srgbClr val="000066"/>
                </a:solidFill>
                <a:latin typeface="Arial" charset="0"/>
              </a:rPr>
              <a:t>.</a:t>
            </a:r>
          </a:p>
          <a:p>
            <a:pPr>
              <a:spcBef>
                <a:spcPct val="20000"/>
              </a:spcBef>
              <a:defRPr/>
            </a:pPr>
            <a:r>
              <a:rPr lang="en-US" altLang="ru-RU" sz="2000" b="1" i="1" dirty="0">
                <a:solidFill>
                  <a:srgbClr val="A50021"/>
                </a:solidFill>
                <a:latin typeface="Arial" charset="0"/>
              </a:rPr>
              <a:t>The second level of ensuring maximum accuracy of </a:t>
            </a:r>
            <a:r>
              <a:rPr lang="en-US" altLang="ru-RU" sz="2000" b="1" i="1" dirty="0" smtClean="0">
                <a:solidFill>
                  <a:srgbClr val="A50021"/>
                </a:solidFill>
                <a:latin typeface="Arial" charset="0"/>
              </a:rPr>
              <a:t>predictions</a:t>
            </a:r>
          </a:p>
          <a:p>
            <a:pPr>
              <a:spcBef>
                <a:spcPct val="20000"/>
              </a:spcBef>
              <a:defRPr/>
            </a:pPr>
            <a:r>
              <a:rPr lang="en-US" altLang="ru-RU" i="1" dirty="0" err="1">
                <a:solidFill>
                  <a:srgbClr val="000066"/>
                </a:solidFill>
                <a:latin typeface="Calibri" panose="020F0502020204030204" pitchFamily="34" charset="0"/>
                <a:cs typeface="Calibri" panose="020F0502020204030204" pitchFamily="34" charset="0"/>
              </a:rPr>
              <a:t>Vityaev</a:t>
            </a:r>
            <a:r>
              <a:rPr lang="en-US" altLang="ru-RU" i="1" dirty="0">
                <a:solidFill>
                  <a:srgbClr val="000066"/>
                </a:solidFill>
                <a:latin typeface="Calibri" panose="020F0502020204030204" pitchFamily="34" charset="0"/>
                <a:cs typeface="Calibri" panose="020F0502020204030204" pitchFamily="34" charset="0"/>
              </a:rPr>
              <a:t>, E., </a:t>
            </a:r>
            <a:r>
              <a:rPr lang="en-US" altLang="ru-RU" i="1" dirty="0" err="1">
                <a:solidFill>
                  <a:srgbClr val="000066"/>
                </a:solidFill>
                <a:latin typeface="Calibri" panose="020F0502020204030204" pitchFamily="34" charset="0"/>
                <a:cs typeface="Calibri" panose="020F0502020204030204" pitchFamily="34" charset="0"/>
              </a:rPr>
              <a:t>Odintsov</a:t>
            </a:r>
            <a:r>
              <a:rPr lang="en-US" altLang="ru-RU" i="1" dirty="0">
                <a:solidFill>
                  <a:srgbClr val="000066"/>
                </a:solidFill>
                <a:latin typeface="Calibri" panose="020F0502020204030204" pitchFamily="34" charset="0"/>
                <a:cs typeface="Calibri" panose="020F0502020204030204" pitchFamily="34" charset="0"/>
              </a:rPr>
              <a:t>, S. How to predict consistently? Trends in Mathematics and Computational Intelligence In: Studies in Computational Intelligence, 796, </a:t>
            </a:r>
            <a:r>
              <a:rPr lang="pt-BR" altLang="ru-RU" i="1" dirty="0">
                <a:solidFill>
                  <a:srgbClr val="000066"/>
                </a:solidFill>
                <a:latin typeface="Calibri" panose="020F0502020204030204" pitchFamily="34" charset="0"/>
                <a:cs typeface="Calibri" panose="020F0502020204030204" pitchFamily="34" charset="0"/>
              </a:rPr>
              <a:t>Cornejo Piñeiro, M.E., Kóczy, L.T., Medina, J., de Barros Ruano, A.E. (Eds.)</a:t>
            </a:r>
            <a:r>
              <a:rPr lang="en-US" altLang="ru-RU" i="1" dirty="0">
                <a:solidFill>
                  <a:srgbClr val="000066"/>
                </a:solidFill>
                <a:latin typeface="Calibri" panose="020F0502020204030204" pitchFamily="34" charset="0"/>
                <a:cs typeface="Calibri" panose="020F0502020204030204" pitchFamily="34" charset="0"/>
              </a:rPr>
              <a:t>, 2019, 35-41</a:t>
            </a:r>
            <a:endParaRPr lang="en-US" altLang="ru-RU" b="1" i="1" dirty="0">
              <a:solidFill>
                <a:srgbClr val="A50021"/>
              </a:solidFill>
              <a:latin typeface="Arial" charset="0"/>
            </a:endParaRPr>
          </a:p>
        </p:txBody>
      </p:sp>
      <p:graphicFrame>
        <p:nvGraphicFramePr>
          <p:cNvPr id="6" name="Объект 26"/>
          <p:cNvGraphicFramePr>
            <a:graphicFrameLocks noChangeAspect="1"/>
          </p:cNvGraphicFramePr>
          <p:nvPr>
            <p:extLst>
              <p:ext uri="{D42A27DB-BD31-4B8C-83A1-F6EECF244321}">
                <p14:modId xmlns:p14="http://schemas.microsoft.com/office/powerpoint/2010/main" val="2585720328"/>
              </p:ext>
            </p:extLst>
          </p:nvPr>
        </p:nvGraphicFramePr>
        <p:xfrm>
          <a:off x="4007768" y="2661683"/>
          <a:ext cx="5489575" cy="247650"/>
        </p:xfrm>
        <a:graphic>
          <a:graphicData uri="http://schemas.openxmlformats.org/presentationml/2006/ole">
            <mc:AlternateContent xmlns:mc="http://schemas.openxmlformats.org/markup-compatibility/2006">
              <mc:Choice xmlns:v="urn:schemas-microsoft-com:vml" Requires="v">
                <p:oleObj spid="_x0000_s12298" name="Equation" r:id="rId4" imgW="9740880" imgH="444240" progId="Equation.DSMT4">
                  <p:embed/>
                </p:oleObj>
              </mc:Choice>
              <mc:Fallback>
                <p:oleObj name="Equation" r:id="rId4" imgW="9740880" imgH="444240" progId="Equation.DSMT4">
                  <p:embed/>
                  <p:pic>
                    <p:nvPicPr>
                      <p:cNvPr id="41990" name="Объект 26"/>
                      <p:cNvPicPr>
                        <a:picLocks noChangeAspect="1" noChangeArrowheads="1"/>
                      </p:cNvPicPr>
                      <p:nvPr/>
                    </p:nvPicPr>
                    <p:blipFill>
                      <a:blip r:embed="rId5"/>
                      <a:srcRect/>
                      <a:stretch>
                        <a:fillRect/>
                      </a:stretch>
                    </p:blipFill>
                    <p:spPr bwMode="auto">
                      <a:xfrm>
                        <a:off x="4007768" y="2661683"/>
                        <a:ext cx="548957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Объект 38"/>
          <p:cNvGraphicFramePr>
            <a:graphicFrameLocks noChangeAspect="1"/>
          </p:cNvGraphicFramePr>
          <p:nvPr>
            <p:extLst>
              <p:ext uri="{D42A27DB-BD31-4B8C-83A1-F6EECF244321}">
                <p14:modId xmlns:p14="http://schemas.microsoft.com/office/powerpoint/2010/main" val="4138406565"/>
              </p:ext>
            </p:extLst>
          </p:nvPr>
        </p:nvGraphicFramePr>
        <p:xfrm>
          <a:off x="1516090" y="2670690"/>
          <a:ext cx="2133600" cy="250825"/>
        </p:xfrm>
        <a:graphic>
          <a:graphicData uri="http://schemas.openxmlformats.org/presentationml/2006/ole">
            <mc:AlternateContent xmlns:mc="http://schemas.openxmlformats.org/markup-compatibility/2006">
              <mc:Choice xmlns:v="urn:schemas-microsoft-com:vml" Requires="v">
                <p:oleObj spid="_x0000_s12299" name="Equation" r:id="rId6" imgW="3746160" imgH="444240" progId="Equation.DSMT4">
                  <p:embed/>
                </p:oleObj>
              </mc:Choice>
              <mc:Fallback>
                <p:oleObj name="Equation" r:id="rId6" imgW="3746160" imgH="444240" progId="Equation.DSMT4">
                  <p:embed/>
                  <p:pic>
                    <p:nvPicPr>
                      <p:cNvPr id="41993" name="Объект 38"/>
                      <p:cNvPicPr>
                        <a:picLocks noChangeAspect="1" noChangeArrowheads="1"/>
                      </p:cNvPicPr>
                      <p:nvPr/>
                    </p:nvPicPr>
                    <p:blipFill>
                      <a:blip r:embed="rId7"/>
                      <a:srcRect/>
                      <a:stretch>
                        <a:fillRect/>
                      </a:stretch>
                    </p:blipFill>
                    <p:spPr bwMode="auto">
                      <a:xfrm>
                        <a:off x="1516090" y="2670690"/>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48215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descr="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125539"/>
            <a:ext cx="53086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Таблица 6"/>
          <p:cNvGraphicFramePr>
            <a:graphicFrameLocks noGrp="1"/>
          </p:cNvGraphicFramePr>
          <p:nvPr/>
        </p:nvGraphicFramePr>
        <p:xfrm>
          <a:off x="7824789" y="1989138"/>
          <a:ext cx="2592387" cy="2752726"/>
        </p:xfrm>
        <a:graphic>
          <a:graphicData uri="http://schemas.openxmlformats.org/drawingml/2006/table">
            <a:tbl>
              <a:tblPr/>
              <a:tblGrid>
                <a:gridCol w="588300">
                  <a:extLst>
                    <a:ext uri="{9D8B030D-6E8A-4147-A177-3AD203B41FA5}">
                      <a16:colId xmlns:a16="http://schemas.microsoft.com/office/drawing/2014/main" val="20000"/>
                    </a:ext>
                  </a:extLst>
                </a:gridCol>
                <a:gridCol w="668525">
                  <a:extLst>
                    <a:ext uri="{9D8B030D-6E8A-4147-A177-3AD203B41FA5}">
                      <a16:colId xmlns:a16="http://schemas.microsoft.com/office/drawing/2014/main" val="20001"/>
                    </a:ext>
                  </a:extLst>
                </a:gridCol>
                <a:gridCol w="667037">
                  <a:extLst>
                    <a:ext uri="{9D8B030D-6E8A-4147-A177-3AD203B41FA5}">
                      <a16:colId xmlns:a16="http://schemas.microsoft.com/office/drawing/2014/main" val="20002"/>
                    </a:ext>
                  </a:extLst>
                </a:gridCol>
                <a:gridCol w="668525">
                  <a:extLst>
                    <a:ext uri="{9D8B030D-6E8A-4147-A177-3AD203B41FA5}">
                      <a16:colId xmlns:a16="http://schemas.microsoft.com/office/drawing/2014/main" val="20003"/>
                    </a:ext>
                  </a:extLst>
                </a:gridCol>
              </a:tblGrid>
              <a:tr h="351171">
                <a:tc>
                  <a:txBody>
                    <a:bodyPr/>
                    <a:lstStyle/>
                    <a:p>
                      <a:pPr indent="180340" algn="just">
                        <a:spcAft>
                          <a:spcPts val="0"/>
                        </a:spcAft>
                      </a:pPr>
                      <a:r>
                        <a:rPr lang="ru-RU" sz="1900" baseline="0" dirty="0">
                          <a:latin typeface="Times New Roman"/>
                          <a:ea typeface="Times New Roman"/>
                          <a:cs typeface="Times New Roman"/>
                        </a:rPr>
                        <a:t>1</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baseline="0" dirty="0">
                          <a:latin typeface="Times New Roman"/>
                          <a:ea typeface="Times New Roman"/>
                          <a:cs typeface="Times New Roman"/>
                        </a:rPr>
                        <a:t>2</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baseline="0" dirty="0">
                          <a:latin typeface="Times New Roman"/>
                          <a:ea typeface="Times New Roman"/>
                          <a:cs typeface="Times New Roman"/>
                        </a:rPr>
                        <a:t>3</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baseline="0" dirty="0">
                          <a:latin typeface="Times New Roman"/>
                          <a:ea typeface="Times New Roman"/>
                          <a:cs typeface="Times New Roman"/>
                        </a:rPr>
                        <a:t>4</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1171">
                <a:tc>
                  <a:txBody>
                    <a:bodyPr/>
                    <a:lstStyle/>
                    <a:p>
                      <a:pPr indent="180340" algn="just">
                        <a:spcAft>
                          <a:spcPts val="0"/>
                        </a:spcAft>
                      </a:pPr>
                      <a:r>
                        <a:rPr lang="ru-RU" sz="1900" baseline="0" dirty="0">
                          <a:latin typeface="Times New Roman"/>
                          <a:ea typeface="Times New Roman"/>
                          <a:cs typeface="Times New Roman"/>
                        </a:rPr>
                        <a:t>5</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baseline="0" dirty="0">
                          <a:latin typeface="Times New Roman"/>
                          <a:ea typeface="Times New Roman"/>
                          <a:cs typeface="Times New Roman"/>
                        </a:rPr>
                        <a:t>6</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baseline="0" dirty="0">
                          <a:latin typeface="Times New Roman"/>
                          <a:ea typeface="Times New Roman"/>
                          <a:cs typeface="Times New Roman"/>
                        </a:rPr>
                        <a:t>7</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baseline="0" dirty="0">
                          <a:latin typeface="Times New Roman"/>
                          <a:ea typeface="Times New Roman"/>
                          <a:cs typeface="Times New Roman"/>
                        </a:rPr>
                        <a:t>8</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0006">
                <a:tc>
                  <a:txBody>
                    <a:bodyPr/>
                    <a:lstStyle/>
                    <a:p>
                      <a:pPr indent="180340" algn="just">
                        <a:spcAft>
                          <a:spcPts val="0"/>
                        </a:spcAft>
                      </a:pPr>
                      <a:r>
                        <a:rPr lang="ru-RU" sz="1900" baseline="0" dirty="0">
                          <a:latin typeface="Times New Roman"/>
                          <a:ea typeface="Times New Roman"/>
                          <a:cs typeface="Times New Roman"/>
                        </a:rPr>
                        <a:t>9</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5" baseline="0" dirty="0">
                          <a:latin typeface="Times New Roman"/>
                          <a:ea typeface="Times New Roman"/>
                          <a:cs typeface="Times New Roman"/>
                        </a:rPr>
                        <a:t>1</a:t>
                      </a:r>
                      <a:r>
                        <a:rPr lang="ru-RU" sz="1900" spc="10" baseline="0" dirty="0">
                          <a:latin typeface="Times New Roman"/>
                          <a:ea typeface="Times New Roman"/>
                          <a:cs typeface="Times New Roman"/>
                        </a:rPr>
                        <a:t>0</a:t>
                      </a:r>
                      <a:endParaRPr lang="ru-RU" sz="1900" baseline="0" dirty="0">
                        <a:latin typeface="Times New Roman"/>
                        <a:ea typeface="Times New Roman"/>
                        <a:cs typeface="Times New Roman"/>
                      </a:endParaRP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0" baseline="0" dirty="0">
                          <a:latin typeface="Times New Roman"/>
                          <a:ea typeface="Times New Roman"/>
                          <a:cs typeface="Times New Roman"/>
                        </a:rPr>
                        <a:t>1</a:t>
                      </a:r>
                      <a:r>
                        <a:rPr lang="ru-RU" sz="1900" baseline="0" dirty="0">
                          <a:latin typeface="Times New Roman"/>
                          <a:ea typeface="Times New Roman"/>
                          <a:cs typeface="Times New Roman"/>
                        </a:rPr>
                        <a:t>1</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5" baseline="0" dirty="0">
                          <a:latin typeface="Times New Roman"/>
                          <a:ea typeface="Times New Roman"/>
                          <a:cs typeface="Times New Roman"/>
                        </a:rPr>
                        <a:t>1</a:t>
                      </a:r>
                      <a:r>
                        <a:rPr lang="ru-RU" sz="1900" spc="10" baseline="0" dirty="0">
                          <a:latin typeface="Times New Roman"/>
                          <a:ea typeface="Times New Roman"/>
                          <a:cs typeface="Times New Roman"/>
                        </a:rPr>
                        <a:t>2</a:t>
                      </a:r>
                      <a:endParaRPr lang="ru-RU" sz="1900" baseline="0" dirty="0">
                        <a:latin typeface="Times New Roman"/>
                        <a:ea typeface="Times New Roman"/>
                        <a:cs typeface="Times New Roman"/>
                      </a:endParaRP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0126">
                <a:tc>
                  <a:txBody>
                    <a:bodyPr/>
                    <a:lstStyle/>
                    <a:p>
                      <a:pPr indent="180340" algn="just">
                        <a:spcAft>
                          <a:spcPts val="0"/>
                        </a:spcAft>
                      </a:pPr>
                      <a:r>
                        <a:rPr lang="ru-RU" sz="1900" baseline="0" dirty="0">
                          <a:latin typeface="Times New Roman"/>
                          <a:ea typeface="Times New Roman"/>
                          <a:cs typeface="Times New Roman"/>
                        </a:rPr>
                        <a:t>13</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5" baseline="0" dirty="0">
                          <a:latin typeface="Times New Roman"/>
                          <a:ea typeface="Times New Roman"/>
                          <a:cs typeface="Times New Roman"/>
                        </a:rPr>
                        <a:t>1</a:t>
                      </a:r>
                      <a:r>
                        <a:rPr lang="ru-RU" sz="1900" baseline="0" dirty="0">
                          <a:latin typeface="Times New Roman"/>
                          <a:ea typeface="Times New Roman"/>
                          <a:cs typeface="Times New Roman"/>
                        </a:rPr>
                        <a:t>4</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0" baseline="0" dirty="0">
                          <a:latin typeface="Times New Roman"/>
                          <a:ea typeface="Times New Roman"/>
                          <a:cs typeface="Times New Roman"/>
                        </a:rPr>
                        <a:t>1</a:t>
                      </a:r>
                      <a:r>
                        <a:rPr lang="ru-RU" sz="1900" baseline="0" dirty="0">
                          <a:latin typeface="Times New Roman"/>
                          <a:ea typeface="Times New Roman"/>
                          <a:cs typeface="Times New Roman"/>
                        </a:rPr>
                        <a:t>5</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5" baseline="0" dirty="0">
                          <a:latin typeface="Times New Roman"/>
                          <a:ea typeface="Times New Roman"/>
                          <a:cs typeface="Times New Roman"/>
                        </a:rPr>
                        <a:t>1</a:t>
                      </a:r>
                      <a:r>
                        <a:rPr lang="ru-RU" sz="1900" spc="10" baseline="0" dirty="0">
                          <a:latin typeface="Times New Roman"/>
                          <a:ea typeface="Times New Roman"/>
                          <a:cs typeface="Times New Roman"/>
                        </a:rPr>
                        <a:t>6</a:t>
                      </a:r>
                      <a:endParaRPr lang="ru-RU" sz="1900" baseline="0" dirty="0">
                        <a:latin typeface="Times New Roman"/>
                        <a:ea typeface="Times New Roman"/>
                        <a:cs typeface="Times New Roman"/>
                      </a:endParaRP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0126">
                <a:tc>
                  <a:txBody>
                    <a:bodyPr/>
                    <a:lstStyle/>
                    <a:p>
                      <a:pPr indent="180340" algn="just">
                        <a:spcAft>
                          <a:spcPts val="0"/>
                        </a:spcAft>
                      </a:pPr>
                      <a:r>
                        <a:rPr lang="ru-RU" sz="1900" baseline="0" dirty="0">
                          <a:latin typeface="Times New Roman"/>
                          <a:ea typeface="Times New Roman"/>
                          <a:cs typeface="Times New Roman"/>
                        </a:rPr>
                        <a:t>17</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5" baseline="0" dirty="0">
                          <a:latin typeface="Times New Roman"/>
                          <a:ea typeface="Times New Roman"/>
                          <a:cs typeface="Times New Roman"/>
                        </a:rPr>
                        <a:t>1</a:t>
                      </a:r>
                      <a:r>
                        <a:rPr lang="ru-RU" sz="1900" spc="10" baseline="0" dirty="0">
                          <a:latin typeface="Times New Roman"/>
                          <a:ea typeface="Times New Roman"/>
                          <a:cs typeface="Times New Roman"/>
                        </a:rPr>
                        <a:t>8</a:t>
                      </a:r>
                      <a:endParaRPr lang="ru-RU" sz="1900" baseline="0" dirty="0">
                        <a:latin typeface="Times New Roman"/>
                        <a:ea typeface="Times New Roman"/>
                        <a:cs typeface="Times New Roman"/>
                      </a:endParaRP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0" baseline="0" dirty="0">
                          <a:latin typeface="Times New Roman"/>
                          <a:ea typeface="Times New Roman"/>
                          <a:cs typeface="Times New Roman"/>
                        </a:rPr>
                        <a:t>1</a:t>
                      </a:r>
                      <a:r>
                        <a:rPr lang="ru-RU" sz="1900" baseline="0" dirty="0">
                          <a:latin typeface="Times New Roman"/>
                          <a:ea typeface="Times New Roman"/>
                          <a:cs typeface="Times New Roman"/>
                        </a:rPr>
                        <a:t>9</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5" baseline="0" dirty="0">
                          <a:latin typeface="Times New Roman"/>
                          <a:ea typeface="Times New Roman"/>
                          <a:cs typeface="Times New Roman"/>
                        </a:rPr>
                        <a:t>2</a:t>
                      </a:r>
                      <a:r>
                        <a:rPr lang="ru-RU" sz="1900" baseline="0" dirty="0">
                          <a:latin typeface="Times New Roman"/>
                          <a:ea typeface="Times New Roman"/>
                          <a:cs typeface="Times New Roman"/>
                        </a:rPr>
                        <a:t>0</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0126">
                <a:tc>
                  <a:txBody>
                    <a:bodyPr/>
                    <a:lstStyle/>
                    <a:p>
                      <a:pPr indent="180340" algn="just">
                        <a:spcAft>
                          <a:spcPts val="0"/>
                        </a:spcAft>
                      </a:pPr>
                      <a:r>
                        <a:rPr lang="ru-RU" sz="1900" baseline="0" dirty="0">
                          <a:latin typeface="Times New Roman"/>
                          <a:ea typeface="Times New Roman"/>
                          <a:cs typeface="Times New Roman"/>
                        </a:rPr>
                        <a:t>21</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5" baseline="0" dirty="0">
                          <a:latin typeface="Times New Roman"/>
                          <a:ea typeface="Times New Roman"/>
                          <a:cs typeface="Times New Roman"/>
                        </a:rPr>
                        <a:t>2</a:t>
                      </a:r>
                      <a:r>
                        <a:rPr lang="ru-RU" sz="1900" spc="10" baseline="0" dirty="0">
                          <a:latin typeface="Times New Roman"/>
                          <a:ea typeface="Times New Roman"/>
                          <a:cs typeface="Times New Roman"/>
                        </a:rPr>
                        <a:t>2</a:t>
                      </a:r>
                      <a:endParaRPr lang="ru-RU" sz="1900" baseline="0" dirty="0">
                        <a:latin typeface="Times New Roman"/>
                        <a:ea typeface="Times New Roman"/>
                        <a:cs typeface="Times New Roman"/>
                      </a:endParaRP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0" baseline="0" dirty="0">
                          <a:latin typeface="Times New Roman"/>
                          <a:ea typeface="Times New Roman"/>
                          <a:cs typeface="Times New Roman"/>
                        </a:rPr>
                        <a:t>2</a:t>
                      </a:r>
                      <a:r>
                        <a:rPr lang="ru-RU" sz="1900" baseline="0" dirty="0">
                          <a:latin typeface="Times New Roman"/>
                          <a:ea typeface="Times New Roman"/>
                          <a:cs typeface="Times New Roman"/>
                        </a:rPr>
                        <a:t>3</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80340" algn="just">
                        <a:spcAft>
                          <a:spcPts val="0"/>
                        </a:spcAft>
                      </a:pPr>
                      <a:r>
                        <a:rPr lang="ru-RU" sz="1900" spc="65" baseline="0" dirty="0">
                          <a:latin typeface="Times New Roman"/>
                          <a:ea typeface="Times New Roman"/>
                          <a:cs typeface="Times New Roman"/>
                        </a:rPr>
                        <a:t>2</a:t>
                      </a:r>
                      <a:r>
                        <a:rPr lang="ru-RU" sz="1900" baseline="0" dirty="0">
                          <a:latin typeface="Times New Roman"/>
                          <a:ea typeface="Times New Roman"/>
                          <a:cs typeface="Times New Roman"/>
                        </a:rPr>
                        <a:t>4</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19496" name="Рисунок 11" descr="zak1[7].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2313" y="5229226"/>
            <a:ext cx="78105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7" name="Рисунок 12" descr="zak2[7].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0375" y="5229225"/>
            <a:ext cx="755650"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8" name="Рисунок 13" descr="zak3[7].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08439" y="5229225"/>
            <a:ext cx="758825"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99" name="Рисунок 14" descr="zak4[7].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16500" y="5229225"/>
            <a:ext cx="76835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0" name="Рисунок 15" descr="zak5[7].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096001" y="5229225"/>
            <a:ext cx="746125"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1" name="Text Box 2"/>
          <p:cNvSpPr txBox="1">
            <a:spLocks noChangeArrowheads="1"/>
          </p:cNvSpPr>
          <p:nvPr/>
        </p:nvSpPr>
        <p:spPr bwMode="auto">
          <a:xfrm>
            <a:off x="1524000" y="115889"/>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ru-RU" sz="2800" b="1">
                <a:solidFill>
                  <a:srgbClr val="D80000"/>
                </a:solidFill>
              </a:rPr>
              <a:t>Fix-points of digits</a:t>
            </a:r>
            <a:endParaRPr lang="ru-RU" altLang="ru-RU" sz="2800" b="1">
              <a:solidFill>
                <a:srgbClr val="D80000"/>
              </a:solidFill>
            </a:endParaRPr>
          </a:p>
        </p:txBody>
      </p:sp>
    </p:spTree>
    <p:extLst>
      <p:ext uri="{BB962C8B-B14F-4D97-AF65-F5344CB8AC3E}">
        <p14:creationId xmlns:p14="http://schemas.microsoft.com/office/powerpoint/2010/main" val="7058328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ru-RU" altLang="ru-RU"/>
          </a:p>
        </p:txBody>
      </p:sp>
      <p:grpSp>
        <p:nvGrpSpPr>
          <p:cNvPr id="20483" name="Group 1"/>
          <p:cNvGrpSpPr>
            <a:grpSpLocks/>
          </p:cNvGrpSpPr>
          <p:nvPr/>
        </p:nvGrpSpPr>
        <p:grpSpPr bwMode="auto">
          <a:xfrm>
            <a:off x="2135189" y="765176"/>
            <a:ext cx="7489825" cy="5832475"/>
            <a:chOff x="2789" y="5565"/>
            <a:chExt cx="5702" cy="5198"/>
          </a:xfrm>
        </p:grpSpPr>
        <p:pic>
          <p:nvPicPr>
            <p:cNvPr id="20486" name="Picture 3" descr="clean-fix-point[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 y="5565"/>
              <a:ext cx="5702" cy="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 Box 2"/>
            <p:cNvSpPr txBox="1">
              <a:spLocks noChangeArrowheads="1"/>
            </p:cNvSpPr>
            <p:nvPr/>
          </p:nvSpPr>
          <p:spPr bwMode="auto">
            <a:xfrm>
              <a:off x="2789" y="10474"/>
              <a:ext cx="5702" cy="2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indent="180975"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ru-RU" altLang="ru-RU"/>
            </a:p>
          </p:txBody>
        </p:sp>
      </p:grpSp>
      <p:sp>
        <p:nvSpPr>
          <p:cNvPr id="20484" name="Text Box 2"/>
          <p:cNvSpPr txBox="1">
            <a:spLocks noChangeArrowheads="1"/>
          </p:cNvSpPr>
          <p:nvPr/>
        </p:nvSpPr>
        <p:spPr bwMode="auto">
          <a:xfrm>
            <a:off x="1524000" y="115888"/>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ru-RU" sz="2000" b="1" dirty="0" smtClean="0">
                <a:solidFill>
                  <a:srgbClr val="D80000"/>
                </a:solidFill>
              </a:rPr>
              <a:t>Fix-point of digit 6</a:t>
            </a:r>
            <a:r>
              <a:rPr lang="ru-RU" altLang="ru-RU" sz="2000" b="1" dirty="0" smtClean="0">
                <a:solidFill>
                  <a:srgbClr val="D80000"/>
                </a:solidFill>
              </a:rPr>
              <a:t> </a:t>
            </a:r>
            <a:endParaRPr lang="ru-RU" altLang="ru-RU" sz="2000" b="1" dirty="0">
              <a:solidFill>
                <a:srgbClr val="D80000"/>
              </a:solidFill>
            </a:endParaRPr>
          </a:p>
        </p:txBody>
      </p:sp>
      <p:sp>
        <p:nvSpPr>
          <p:cNvPr id="20485" name="TextBox 6"/>
          <p:cNvSpPr txBox="1">
            <a:spLocks noChangeArrowheads="1"/>
          </p:cNvSpPr>
          <p:nvPr/>
        </p:nvSpPr>
        <p:spPr bwMode="auto">
          <a:xfrm>
            <a:off x="4800601" y="5876925"/>
            <a:ext cx="5040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ru-RU">
                <a:solidFill>
                  <a:srgbClr val="000066"/>
                </a:solidFill>
                <a:latin typeface="Times New Roman" panose="02020603050405020304" pitchFamily="18" charset="0"/>
                <a:cs typeface="Times New Roman" panose="02020603050405020304" pitchFamily="18" charset="0"/>
              </a:rPr>
              <a:t>Regularities use an attribute negation</a:t>
            </a:r>
            <a:endParaRPr lang="ru-RU" altLang="ru-RU">
              <a:solidFill>
                <a:srgbClr val="0000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69851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3"/>
          <p:cNvSpPr txBox="1">
            <a:spLocks noChangeArrowheads="1"/>
          </p:cNvSpPr>
          <p:nvPr/>
        </p:nvSpPr>
        <p:spPr bwMode="auto">
          <a:xfrm>
            <a:off x="479376" y="485964"/>
            <a:ext cx="11161240" cy="209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79388">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eaLnBrk="1" hangingPunct="1">
              <a:spcBef>
                <a:spcPct val="0"/>
              </a:spcBef>
              <a:spcAft>
                <a:spcPts val="450"/>
              </a:spcAft>
              <a:buNone/>
              <a:defRPr/>
            </a:pPr>
            <a:r>
              <a:rPr lang="en-US" altLang="ru-RU" sz="1800" dirty="0">
                <a:solidFill>
                  <a:srgbClr val="002060"/>
                </a:solidFill>
                <a:latin typeface="Calibri" panose="020F0502020204030204" pitchFamily="34" charset="0"/>
                <a:cs typeface="Calibri" panose="020F0502020204030204" pitchFamily="34" charset="0"/>
              </a:rPr>
              <a:t>A </a:t>
            </a:r>
            <a:r>
              <a:rPr lang="en-US" altLang="ru-RU" sz="1800" b="1" i="1" dirty="0">
                <a:solidFill>
                  <a:srgbClr val="002060"/>
                </a:solidFill>
                <a:latin typeface="Calibri" panose="020F0502020204030204" pitchFamily="34" charset="0"/>
                <a:cs typeface="Calibri" panose="020F0502020204030204" pitchFamily="34" charset="0"/>
              </a:rPr>
              <a:t>verbal context </a:t>
            </a:r>
            <a:r>
              <a:rPr lang="en-US" altLang="ru-RU" sz="1800" dirty="0">
                <a:solidFill>
                  <a:srgbClr val="002060"/>
                </a:solidFill>
                <a:latin typeface="Calibri" panose="020F0502020204030204" pitchFamily="34" charset="0"/>
                <a:cs typeface="Calibri" panose="020F0502020204030204" pitchFamily="34" charset="0"/>
              </a:rPr>
              <a:t>is a complete passage of written/oral speech (text), the meaning of which clarifies the meanings of the words included in it. </a:t>
            </a:r>
            <a:br>
              <a:rPr lang="en-US" altLang="ru-RU" sz="1800" dirty="0">
                <a:solidFill>
                  <a:srgbClr val="002060"/>
                </a:solidFill>
                <a:latin typeface="Calibri" panose="020F0502020204030204" pitchFamily="34" charset="0"/>
                <a:cs typeface="Calibri" panose="020F0502020204030204" pitchFamily="34" charset="0"/>
              </a:rPr>
            </a:br>
            <a:r>
              <a:rPr lang="en-US" altLang="ru-RU" sz="1800" dirty="0">
                <a:solidFill>
                  <a:srgbClr val="002060"/>
                </a:solidFill>
                <a:latin typeface="Calibri" panose="020F0502020204030204" pitchFamily="34" charset="0"/>
                <a:cs typeface="Calibri" panose="020F0502020204030204" pitchFamily="34" charset="0"/>
              </a:rPr>
              <a:t>   A </a:t>
            </a:r>
            <a:r>
              <a:rPr lang="en-US" altLang="ru-RU" sz="1800" b="1" i="1" dirty="0">
                <a:solidFill>
                  <a:srgbClr val="002060"/>
                </a:solidFill>
                <a:latin typeface="Calibri" panose="020F0502020204030204" pitchFamily="34" charset="0"/>
                <a:cs typeface="Calibri" panose="020F0502020204030204" pitchFamily="34" charset="0"/>
              </a:rPr>
              <a:t>situational context</a:t>
            </a:r>
            <a:r>
              <a:rPr lang="en-US" altLang="ru-RU" sz="1800" dirty="0">
                <a:solidFill>
                  <a:srgbClr val="002060"/>
                </a:solidFill>
                <a:latin typeface="Calibri" panose="020F0502020204030204" pitchFamily="34" charset="0"/>
                <a:cs typeface="Calibri" panose="020F0502020204030204" pitchFamily="34" charset="0"/>
              </a:rPr>
              <a:t> is a situation that includes an environment, time, place, etc., (afferent synthesis) that helps to interpret the meaning of statements more accurately. </a:t>
            </a:r>
            <a:br>
              <a:rPr lang="en-US" altLang="ru-RU" sz="1800" dirty="0">
                <a:solidFill>
                  <a:srgbClr val="002060"/>
                </a:solidFill>
                <a:latin typeface="Calibri" panose="020F0502020204030204" pitchFamily="34" charset="0"/>
                <a:cs typeface="Calibri" panose="020F0502020204030204" pitchFamily="34" charset="0"/>
              </a:rPr>
            </a:br>
            <a:r>
              <a:rPr lang="en-US" altLang="ru-RU" sz="1800" dirty="0">
                <a:solidFill>
                  <a:srgbClr val="002060"/>
                </a:solidFill>
                <a:latin typeface="Calibri" panose="020F0502020204030204" pitchFamily="34" charset="0"/>
                <a:cs typeface="Calibri" panose="020F0502020204030204" pitchFamily="34" charset="0"/>
              </a:rPr>
              <a:t>    </a:t>
            </a:r>
            <a:r>
              <a:rPr lang="en-US" altLang="ru-RU" sz="1800" b="1" i="1" dirty="0">
                <a:solidFill>
                  <a:srgbClr val="002060"/>
                </a:solidFill>
                <a:latin typeface="Calibri" panose="020F0502020204030204" pitchFamily="34" charset="0"/>
                <a:cs typeface="Calibri" panose="020F0502020204030204" pitchFamily="34" charset="0"/>
              </a:rPr>
              <a:t>Functional systems</a:t>
            </a:r>
            <a:r>
              <a:rPr lang="en-US" altLang="ru-RU" sz="1800" dirty="0">
                <a:solidFill>
                  <a:srgbClr val="002060"/>
                </a:solidFill>
                <a:latin typeface="Calibri" panose="020F0502020204030204" pitchFamily="34" charset="0"/>
                <a:cs typeface="Calibri" panose="020F0502020204030204" pitchFamily="34" charset="0"/>
              </a:rPr>
              <a:t> </a:t>
            </a:r>
            <a:r>
              <a:rPr lang="en-US" altLang="ru-RU" sz="1800" b="1" i="1" dirty="0">
                <a:solidFill>
                  <a:srgbClr val="002060"/>
                </a:solidFill>
                <a:latin typeface="Calibri" panose="020F0502020204030204" pitchFamily="34" charset="0"/>
                <a:cs typeface="Calibri" panose="020F0502020204030204" pitchFamily="34" charset="0"/>
              </a:rPr>
              <a:t>are the most common contexts </a:t>
            </a:r>
            <a:r>
              <a:rPr lang="en-US" altLang="ru-RU" sz="1800" dirty="0">
                <a:solidFill>
                  <a:srgbClr val="002060"/>
                </a:solidFill>
                <a:latin typeface="Calibri" panose="020F0502020204030204" pitchFamily="34" charset="0"/>
                <a:cs typeface="Calibri" panose="020F0502020204030204" pitchFamily="34" charset="0"/>
              </a:rPr>
              <a:t>of needs and related objects of suitable functionality: knives can be kitchen, canteen, combat, stationery</a:t>
            </a:r>
            <a:r>
              <a:rPr lang="en-US" altLang="ru-RU" sz="1800" dirty="0" smtClean="0">
                <a:solidFill>
                  <a:srgbClr val="002060"/>
                </a:solidFill>
                <a:latin typeface="Calibri" panose="020F0502020204030204" pitchFamily="34" charset="0"/>
                <a:cs typeface="Calibri" panose="020F0502020204030204" pitchFamily="34" charset="0"/>
              </a:rPr>
              <a:t>.</a:t>
            </a:r>
          </a:p>
          <a:p>
            <a:pPr lvl="0" eaLnBrk="1" hangingPunct="1">
              <a:spcBef>
                <a:spcPct val="0"/>
              </a:spcBef>
              <a:spcAft>
                <a:spcPts val="450"/>
              </a:spcAft>
              <a:buNone/>
              <a:defRPr/>
            </a:pPr>
            <a:r>
              <a:rPr lang="en-US" altLang="ru-RU" sz="1800" dirty="0" smtClean="0">
                <a:solidFill>
                  <a:srgbClr val="002060"/>
                </a:solidFill>
                <a:latin typeface="Calibri" panose="020F0502020204030204" pitchFamily="34" charset="0"/>
                <a:cs typeface="Calibri" panose="020F0502020204030204" pitchFamily="34" charset="0"/>
              </a:rPr>
              <a:t>Contexts</a:t>
            </a:r>
            <a:r>
              <a:rPr lang="en-US" altLang="ru-RU" sz="1800" dirty="0">
                <a:solidFill>
                  <a:srgbClr val="002060"/>
                </a:solidFill>
                <a:latin typeface="Calibri" panose="020F0502020204030204" pitchFamily="34" charset="0"/>
                <a:cs typeface="Calibri" panose="020F0502020204030204" pitchFamily="34" charset="0"/>
              </a:rPr>
              <a:t>, as well as classes, allows for the most accurate </a:t>
            </a:r>
            <a:r>
              <a:rPr lang="en-US" altLang="ru-RU" sz="1800" dirty="0" smtClean="0">
                <a:solidFill>
                  <a:srgbClr val="002060"/>
                </a:solidFill>
                <a:latin typeface="Calibri" panose="020F0502020204030204" pitchFamily="34" charset="0"/>
                <a:cs typeface="Calibri" panose="020F0502020204030204" pitchFamily="34" charset="0"/>
              </a:rPr>
              <a:t>predictions.</a:t>
            </a:r>
            <a:endParaRPr kumimoji="0" lang="ru-RU" altLang="ru-RU" sz="1800" i="0"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p:txBody>
      </p:sp>
      <p:sp>
        <p:nvSpPr>
          <p:cNvPr id="4" name="Прямоугольник 3">
            <a:extLst>
              <a:ext uri="{FF2B5EF4-FFF2-40B4-BE49-F238E27FC236}">
                <a16:creationId xmlns:a16="http://schemas.microsoft.com/office/drawing/2014/main" id="{D396FEDC-BEA2-6641-BFBF-D0BC47E88478}"/>
              </a:ext>
            </a:extLst>
          </p:cNvPr>
          <p:cNvSpPr/>
          <p:nvPr/>
        </p:nvSpPr>
        <p:spPr>
          <a:xfrm>
            <a:off x="2135560" y="24299"/>
            <a:ext cx="8370929" cy="461665"/>
          </a:xfrm>
          <a:prstGeom prst="rect">
            <a:avLst/>
          </a:prstGeom>
        </p:spPr>
        <p:txBody>
          <a:bodyPr wrap="square">
            <a:spAutoFit/>
          </a:bodyPr>
          <a:lstStyle/>
          <a:p>
            <a:pPr lvl="0">
              <a:defRPr/>
            </a:pPr>
            <a:r>
              <a:rPr lang="en-US" altLang="ru-RU" sz="2400" b="1" dirty="0" smtClean="0">
                <a:solidFill>
                  <a:srgbClr val="A50021"/>
                </a:solidFill>
                <a:latin typeface="Calibri" panose="020F0502020204030204" pitchFamily="34" charset="0"/>
                <a:cs typeface="Calibri" panose="020F0502020204030204" pitchFamily="34" charset="0"/>
              </a:rPr>
              <a:t>Contexts formation by probabilistic </a:t>
            </a:r>
            <a:r>
              <a:rPr lang="en-US" altLang="ru-RU" sz="2400" b="1" dirty="0">
                <a:solidFill>
                  <a:srgbClr val="A50021"/>
                </a:solidFill>
                <a:latin typeface="Calibri" panose="020F0502020204030204" pitchFamily="34" charset="0"/>
                <a:cs typeface="Calibri" panose="020F0502020204030204" pitchFamily="34" charset="0"/>
              </a:rPr>
              <a:t>formal concepts</a:t>
            </a:r>
            <a:endParaRPr kumimoji="0" lang="ru-RU" sz="2400" b="0" i="0" u="none" strike="noStrike" kern="1200" cap="none" spc="0" normalizeH="0" baseline="0" noProof="0" dirty="0">
              <a:ln>
                <a:noFill/>
              </a:ln>
              <a:solidFill>
                <a:srgbClr val="000000"/>
              </a:solidFill>
              <a:effectLst/>
              <a:uLnTx/>
              <a:uFillTx/>
            </a:endParaRPr>
          </a:p>
        </p:txBody>
      </p:sp>
      <p:pic>
        <p:nvPicPr>
          <p:cNvPr id="1026" name="Picture 2"/>
          <p:cNvPicPr>
            <a:picLocks noChangeAspect="1" noChangeArrowheads="1"/>
          </p:cNvPicPr>
          <p:nvPr/>
        </p:nvPicPr>
        <p:blipFill rotWithShape="1">
          <a:blip r:embed="rId3" cstate="print"/>
          <a:srcRect l="14049"/>
          <a:stretch/>
        </p:blipFill>
        <p:spPr bwMode="auto">
          <a:xfrm>
            <a:off x="551384" y="2636912"/>
            <a:ext cx="10320154" cy="3930895"/>
          </a:xfrm>
          <a:prstGeom prst="rect">
            <a:avLst/>
          </a:prstGeom>
          <a:noFill/>
          <a:ln w="9525">
            <a:noFill/>
            <a:miter lim="800000"/>
            <a:headEnd/>
            <a:tailEnd/>
          </a:ln>
        </p:spPr>
      </p:pic>
    </p:spTree>
    <p:extLst>
      <p:ext uri="{BB962C8B-B14F-4D97-AF65-F5344CB8AC3E}">
        <p14:creationId xmlns:p14="http://schemas.microsoft.com/office/powerpoint/2010/main" val="481319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7E77307C-0E1C-8643-8061-B3F722AF27B6}"/>
              </a:ext>
            </a:extLst>
          </p:cNvPr>
          <p:cNvSpPr txBox="1">
            <a:spLocks noChangeArrowheads="1"/>
          </p:cNvSpPr>
          <p:nvPr/>
        </p:nvSpPr>
        <p:spPr bwMode="auto">
          <a:xfrm>
            <a:off x="623392" y="548680"/>
            <a:ext cx="11017224" cy="508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lgn="ctr" eaLnBrk="1" hangingPunct="1">
              <a:spcBef>
                <a:spcPct val="0"/>
              </a:spcBef>
              <a:spcAft>
                <a:spcPts val="450"/>
              </a:spcAft>
              <a:buNone/>
              <a:defRPr/>
            </a:pPr>
            <a:r>
              <a:rPr lang="en-US" sz="2400" dirty="0">
                <a:solidFill>
                  <a:srgbClr val="A50021"/>
                </a:solidFill>
              </a:rPr>
              <a:t>Types of social network users</a:t>
            </a:r>
            <a:endParaRPr kumimoji="0" lang="ru-RU" altLang="ru-RU" sz="2400" b="0" i="0" u="none" strike="noStrike" kern="1200" cap="none" spc="0" normalizeH="0" baseline="0" noProof="0" dirty="0">
              <a:ln>
                <a:noFill/>
              </a:ln>
              <a:solidFill>
                <a:srgbClr val="A50021"/>
              </a:solidFill>
              <a:effectLst/>
              <a:uLnTx/>
              <a:uFillTx/>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ru-RU" alt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IF sex = 2 (</a:t>
            </a:r>
            <a:r>
              <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мужчина)</a:t>
            </a: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AND relation = 6 (</a:t>
            </a:r>
            <a:r>
              <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в активном поиске)</a:t>
            </a: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AND </a:t>
            </a:r>
            <a:r>
              <a:rPr kumimoji="0" lang="en-US" sz="1800" b="0" i="0" u="none" strike="noStrike" kern="1200" cap="none" spc="0" normalizeH="0" baseline="0" noProof="0" dirty="0" err="1">
                <a:ln>
                  <a:noFill/>
                </a:ln>
                <a:solidFill>
                  <a:srgbClr val="002060"/>
                </a:solidFill>
                <a:effectLst/>
                <a:uLnTx/>
                <a:uFillTx/>
                <a:latin typeface="Calibri" panose="020F0502020204030204" pitchFamily="34" charset="0"/>
                <a:ea typeface="+mn-ea"/>
                <a:cs typeface="Calibri" panose="020F0502020204030204" pitchFamily="34" charset="0"/>
              </a:rPr>
              <a:t>people_main</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 2 (</a:t>
            </a:r>
            <a:r>
              <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главное в людях — доброта и честность)</a:t>
            </a: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THEN </a:t>
            </a:r>
            <a:r>
              <a:rPr kumimoji="0" lang="en-US" sz="1800" b="0" i="0" u="none" strike="noStrike" kern="1200" cap="none" spc="0" normalizeH="0" baseline="0" noProof="0" dirty="0" err="1">
                <a:ln>
                  <a:noFill/>
                </a:ln>
                <a:solidFill>
                  <a:srgbClr val="002060"/>
                </a:solidFill>
                <a:effectLst/>
                <a:uLnTx/>
                <a:uFillTx/>
                <a:latin typeface="Calibri" panose="020F0502020204030204" pitchFamily="34" charset="0"/>
                <a:ea typeface="+mn-ea"/>
                <a:cs typeface="Calibri" panose="020F0502020204030204" pitchFamily="34" charset="0"/>
              </a:rPr>
              <a:t>friends_scaled</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 2 (</a:t>
            </a:r>
            <a:r>
              <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много друзей)                                </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r=0.888889, 8 of 9 cases</a:t>
            </a:r>
            <a:endPar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IF </a:t>
            </a:r>
            <a:r>
              <a:rPr kumimoji="0" lang="en-US" sz="1800" b="0" i="0" u="none" strike="noStrike" kern="1200" cap="none" spc="0" normalizeH="0" baseline="0" noProof="0" dirty="0" err="1">
                <a:ln>
                  <a:noFill/>
                </a:ln>
                <a:solidFill>
                  <a:srgbClr val="002060"/>
                </a:solidFill>
                <a:effectLst/>
                <a:uLnTx/>
                <a:uFillTx/>
                <a:latin typeface="Calibri" panose="020F0502020204030204" pitchFamily="34" charset="0"/>
                <a:ea typeface="+mn-ea"/>
                <a:cs typeface="Calibri" panose="020F0502020204030204" pitchFamily="34" charset="0"/>
              </a:rPr>
              <a:t>bd</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 1 (</a:t>
            </a:r>
            <a:r>
              <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указана дата рождения)</a:t>
            </a: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AND </a:t>
            </a:r>
            <a:r>
              <a:rPr kumimoji="0" lang="en-US" sz="1800" b="0" i="0" u="none" strike="noStrike" kern="1200" cap="none" spc="0" normalizeH="0" baseline="0" noProof="0" dirty="0" err="1">
                <a:ln>
                  <a:noFill/>
                </a:ln>
                <a:solidFill>
                  <a:srgbClr val="002060"/>
                </a:solidFill>
                <a:effectLst/>
                <a:uLnTx/>
                <a:uFillTx/>
                <a:latin typeface="Calibri" panose="020F0502020204030204" pitchFamily="34" charset="0"/>
                <a:ea typeface="+mn-ea"/>
                <a:cs typeface="Calibri" panose="020F0502020204030204" pitchFamily="34" charset="0"/>
              </a:rPr>
              <a:t>is_relatives</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 1 (</a:t>
            </a:r>
            <a:r>
              <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есть родственники)</a:t>
            </a: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AND relation = 5 (</a:t>
            </a:r>
            <a:r>
              <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всё сложно)</a:t>
            </a: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THEN </a:t>
            </a:r>
            <a:r>
              <a:rPr kumimoji="0" lang="en-US" sz="1800" b="0" i="0" u="none" strike="noStrike" kern="1200" cap="none" spc="0" normalizeH="0" baseline="0" noProof="0" dirty="0" err="1">
                <a:ln>
                  <a:noFill/>
                </a:ln>
                <a:solidFill>
                  <a:srgbClr val="002060"/>
                </a:solidFill>
                <a:effectLst/>
                <a:uLnTx/>
                <a:uFillTx/>
                <a:latin typeface="Calibri" panose="020F0502020204030204" pitchFamily="34" charset="0"/>
                <a:ea typeface="+mn-ea"/>
                <a:cs typeface="Calibri" panose="020F0502020204030204" pitchFamily="34" charset="0"/>
              </a:rPr>
              <a:t>is_people_main</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 1 (</a:t>
            </a:r>
            <a:r>
              <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главное в людях — ум и </a:t>
            </a:r>
            <a:r>
              <a:rPr kumimoji="0" lang="ru-RU" sz="1800" b="0" i="0" u="none" strike="noStrike" kern="1200" cap="none" spc="0" normalizeH="0" baseline="0" noProof="0" dirty="0" err="1">
                <a:ln>
                  <a:noFill/>
                </a:ln>
                <a:solidFill>
                  <a:srgbClr val="002060"/>
                </a:solidFill>
                <a:effectLst/>
                <a:uLnTx/>
                <a:uFillTx/>
                <a:latin typeface="Calibri" panose="020F0502020204030204" pitchFamily="34" charset="0"/>
                <a:ea typeface="+mn-ea"/>
                <a:cs typeface="Calibri" panose="020F0502020204030204" pitchFamily="34" charset="0"/>
              </a:rPr>
              <a:t>креативность</a:t>
            </a:r>
            <a:r>
              <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r=0.875, 7 of 8 cases]</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ru-RU" sz="1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lvl="0" eaLnBrk="1" hangingPunct="1">
              <a:spcBef>
                <a:spcPct val="0"/>
              </a:spcBef>
              <a:spcAft>
                <a:spcPts val="0"/>
              </a:spcAft>
              <a:buNone/>
              <a:defRPr/>
            </a:pPr>
            <a:r>
              <a:rPr lang="en-US" sz="1800" dirty="0">
                <a:solidFill>
                  <a:srgbClr val="002060"/>
                </a:solidFill>
                <a:latin typeface="Calibri" panose="020F0502020204030204" pitchFamily="34" charset="0"/>
                <a:cs typeface="Calibri" panose="020F0502020204030204" pitchFamily="34" charset="0"/>
              </a:rPr>
              <a:t>21 probabilistic formal </a:t>
            </a:r>
            <a:r>
              <a:rPr lang="en-US" sz="1800" dirty="0" smtClean="0">
                <a:solidFill>
                  <a:srgbClr val="002060"/>
                </a:solidFill>
                <a:latin typeface="Calibri" panose="020F0502020204030204" pitchFamily="34" charset="0"/>
                <a:cs typeface="Calibri" panose="020F0502020204030204" pitchFamily="34" charset="0"/>
              </a:rPr>
              <a:t>concepts </a:t>
            </a:r>
            <a:r>
              <a:rPr lang="en-US" sz="1800" dirty="0">
                <a:solidFill>
                  <a:srgbClr val="002060"/>
                </a:solidFill>
                <a:latin typeface="Calibri" panose="020F0502020204030204" pitchFamily="34" charset="0"/>
                <a:cs typeface="Calibri" panose="020F0502020204030204" pitchFamily="34" charset="0"/>
              </a:rPr>
              <a:t>as </a:t>
            </a:r>
            <a:r>
              <a:rPr lang="en-US" sz="1800" dirty="0" smtClean="0">
                <a:solidFill>
                  <a:srgbClr val="002060"/>
                </a:solidFill>
                <a:latin typeface="Calibri" panose="020F0502020204030204" pitchFamily="34" charset="0"/>
                <a:cs typeface="Calibri" panose="020F0502020204030204" pitchFamily="34" charset="0"/>
              </a:rPr>
              <a:t>person types were </a:t>
            </a:r>
            <a:r>
              <a:rPr lang="en-US" sz="1800" dirty="0">
                <a:solidFill>
                  <a:srgbClr val="002060"/>
                </a:solidFill>
                <a:latin typeface="Calibri" panose="020F0502020204030204" pitchFamily="34" charset="0"/>
                <a:cs typeface="Calibri" panose="020F0502020204030204" pitchFamily="34" charset="0"/>
              </a:rPr>
              <a:t>found. </a:t>
            </a:r>
            <a:endParaRPr lang="en-US" sz="1800" dirty="0" smtClean="0">
              <a:solidFill>
                <a:srgbClr val="002060"/>
              </a:solidFill>
              <a:latin typeface="Calibri" panose="020F0502020204030204" pitchFamily="34" charset="0"/>
              <a:cs typeface="Calibri" panose="020F0502020204030204" pitchFamily="34" charset="0"/>
            </a:endParaRPr>
          </a:p>
          <a:p>
            <a:pPr lvl="0" eaLnBrk="1" hangingPunct="1">
              <a:spcBef>
                <a:spcPct val="0"/>
              </a:spcBef>
              <a:spcAft>
                <a:spcPts val="0"/>
              </a:spcAft>
              <a:buNone/>
              <a:defRPr/>
            </a:pPr>
            <a:r>
              <a:rPr lang="en-US" sz="1800" dirty="0" smtClean="0">
                <a:solidFill>
                  <a:srgbClr val="002060"/>
                </a:solidFill>
                <a:latin typeface="Calibri" panose="020F0502020204030204" pitchFamily="34" charset="0"/>
                <a:cs typeface="Calibri" panose="020F0502020204030204" pitchFamily="34" charset="0"/>
              </a:rPr>
              <a:t>The </a:t>
            </a:r>
            <a:r>
              <a:rPr lang="en-US" sz="1800" dirty="0">
                <a:solidFill>
                  <a:srgbClr val="002060"/>
                </a:solidFill>
                <a:latin typeface="Calibri" panose="020F0502020204030204" pitchFamily="34" charset="0"/>
                <a:cs typeface="Calibri" panose="020F0502020204030204" pitchFamily="34" charset="0"/>
              </a:rPr>
              <a:t>8th </a:t>
            </a:r>
            <a:r>
              <a:rPr lang="en-US" sz="1800" dirty="0" smtClean="0">
                <a:solidFill>
                  <a:srgbClr val="002060"/>
                </a:solidFill>
                <a:latin typeface="Calibri" panose="020F0502020204030204" pitchFamily="34" charset="0"/>
                <a:cs typeface="Calibri" panose="020F0502020204030204" pitchFamily="34" charset="0"/>
              </a:rPr>
              <a:t>type </a:t>
            </a:r>
            <a:r>
              <a:rPr lang="en-US" sz="1800" dirty="0">
                <a:solidFill>
                  <a:srgbClr val="002060"/>
                </a:solidFill>
                <a:latin typeface="Calibri" panose="020F0502020204030204" pitchFamily="34" charset="0"/>
                <a:cs typeface="Calibri" panose="020F0502020204030204" pitchFamily="34" charset="0"/>
              </a:rPr>
              <a:t>can be described as a married woman living in her hometown, for whom the main thing in life is family and children, appreciates kindness and honesty in people, relatives are listed in the profile, negative attitudes towards alcohol and smoking, a small number of photos, videos, audio. </a:t>
            </a:r>
            <a:endParaRPr lang="en-US" sz="1800" dirty="0" smtClean="0">
              <a:solidFill>
                <a:srgbClr val="002060"/>
              </a:solidFill>
              <a:latin typeface="Calibri" panose="020F0502020204030204" pitchFamily="34" charset="0"/>
              <a:cs typeface="Calibri" panose="020F0502020204030204" pitchFamily="34" charset="0"/>
            </a:endParaRPr>
          </a:p>
          <a:p>
            <a:pPr lvl="0" eaLnBrk="1" hangingPunct="1">
              <a:spcBef>
                <a:spcPct val="0"/>
              </a:spcBef>
              <a:spcAft>
                <a:spcPts val="0"/>
              </a:spcAft>
              <a:buNone/>
              <a:defRPr/>
            </a:pPr>
            <a:r>
              <a:rPr lang="en-US" sz="1800" dirty="0" smtClean="0">
                <a:solidFill>
                  <a:srgbClr val="002060"/>
                </a:solidFill>
                <a:latin typeface="Calibri" panose="020F0502020204030204" pitchFamily="34" charset="0"/>
                <a:cs typeface="Calibri" panose="020F0502020204030204" pitchFamily="34" charset="0"/>
              </a:rPr>
              <a:t>11th </a:t>
            </a:r>
            <a:r>
              <a:rPr lang="en-US" sz="1800" dirty="0">
                <a:solidFill>
                  <a:srgbClr val="002060"/>
                </a:solidFill>
                <a:latin typeface="Calibri" panose="020F0502020204030204" pitchFamily="34" charset="0"/>
                <a:cs typeface="Calibri" panose="020F0502020204030204" pitchFamily="34" charset="0"/>
              </a:rPr>
              <a:t>type</a:t>
            </a:r>
            <a:r>
              <a:rPr lang="en-US" sz="1800" dirty="0" smtClean="0">
                <a:solidFill>
                  <a:srgbClr val="002060"/>
                </a:solidFill>
                <a:latin typeface="Calibri" panose="020F0502020204030204" pitchFamily="34" charset="0"/>
                <a:cs typeface="Calibri" panose="020F0502020204030204" pitchFamily="34" charset="0"/>
              </a:rPr>
              <a:t>, </a:t>
            </a:r>
            <a:r>
              <a:rPr lang="en-US" sz="1800" dirty="0">
                <a:solidFill>
                  <a:srgbClr val="002060"/>
                </a:solidFill>
                <a:latin typeface="Calibri" panose="020F0502020204030204" pitchFamily="34" charset="0"/>
                <a:cs typeface="Calibri" panose="020F0502020204030204" pitchFamily="34" charset="0"/>
              </a:rPr>
              <a:t>can be described as an unmarried man, perhaps a teenager, who also appreciates kindness and honesty in people, but the main thing for him in life is self–development, and he compromises with smoking and alcohol</a:t>
            </a:r>
            <a:r>
              <a:rPr lang="en-US" sz="1800" dirty="0" smtClean="0">
                <a:solidFill>
                  <a:srgbClr val="002060"/>
                </a:solidFill>
                <a:latin typeface="Calibri" panose="020F0502020204030204" pitchFamily="34" charset="0"/>
                <a:cs typeface="Calibri" panose="020F0502020204030204" pitchFamily="34" charset="0"/>
              </a:rPr>
              <a:t>.</a:t>
            </a:r>
            <a:endParaRPr lang="en-US" sz="18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5522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767408" y="486209"/>
            <a:ext cx="10441160"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lgn="ctr" eaLnBrk="1" hangingPunct="1">
              <a:spcBef>
                <a:spcPct val="50000"/>
              </a:spcBef>
              <a:buNone/>
              <a:defRPr/>
            </a:pPr>
            <a:r>
              <a:rPr lang="en-US" altLang="ru-RU" sz="2400" b="1" dirty="0">
                <a:solidFill>
                  <a:srgbClr val="990000"/>
                </a:solidFill>
                <a:latin typeface="Times New Roman" panose="02020603050405020304" pitchFamily="18" charset="0"/>
              </a:rPr>
              <a:t>Thanks for your attention</a:t>
            </a:r>
            <a:endParaRPr kumimoji="0" lang="ru-RU" altLang="ru-RU" sz="2400" b="1" i="0" u="none" strike="noStrike" kern="1200" cap="none" spc="0" normalizeH="0" baseline="0" noProof="0" dirty="0">
              <a:ln>
                <a:noFill/>
              </a:ln>
              <a:solidFill>
                <a:srgbClr val="990000"/>
              </a:solidFill>
              <a:effectLst/>
              <a:uLnTx/>
              <a:uFillTx/>
              <a:latin typeface="Times New Roman" panose="02020603050405020304" pitchFamily="18" charset="0"/>
              <a:ea typeface="+mn-ea"/>
              <a:cs typeface="+mn-cs"/>
            </a:endParaRPr>
          </a:p>
          <a:p>
            <a:pPr marL="457200" marR="0" lvl="0" indent="-457200" algn="l" defTabSz="914400" rtl="0" eaLnBrk="1" fontAlgn="base" latinLnBrk="0" hangingPunct="1">
              <a:lnSpc>
                <a:spcPct val="100000"/>
              </a:lnSpc>
              <a:spcBef>
                <a:spcPct val="50000"/>
              </a:spcBef>
              <a:spcAft>
                <a:spcPct val="0"/>
              </a:spcAft>
              <a:buClrTx/>
              <a:buSzTx/>
              <a:buFont typeface="+mj-lt"/>
              <a:buAutoNum type="arabicPeriod"/>
              <a:tabLst/>
              <a:defRPr/>
            </a:pPr>
            <a:r>
              <a:rPr kumimoji="0" lang="en-US"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Evgenii Vityaev Consciousness as a logically consistent and prognostic model of reality // Cognitive Systems Research, 2019 Elsevier, 59 (2020), 231-246.</a:t>
            </a:r>
            <a:endParaRPr kumimoji="0" lang="ru-RU"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endParaRPr>
          </a:p>
          <a:p>
            <a:pPr marL="457200" marR="0" lvl="0" indent="-457200" algn="l" defTabSz="914400" rtl="0" eaLnBrk="1" fontAlgn="base" latinLnBrk="0" hangingPunct="1">
              <a:lnSpc>
                <a:spcPct val="100000"/>
              </a:lnSpc>
              <a:spcBef>
                <a:spcPct val="50000"/>
              </a:spcBef>
              <a:spcAft>
                <a:spcPct val="0"/>
              </a:spcAft>
              <a:buClrTx/>
              <a:buSzTx/>
              <a:buFont typeface="+mj-lt"/>
              <a:buAutoNum type="arabicPeriod"/>
              <a:tabLst/>
              <a:defRPr/>
            </a:pPr>
            <a:r>
              <a:rPr kumimoji="0" lang="en-US"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Evgenii E. Vityaev Purposefulness as a Principle of Brain Activity // Anticipation: Learning from the Past. The Russian/Soviet Contributions to the</a:t>
            </a:r>
            <a:r>
              <a:rPr kumimoji="0" lang="ru-RU"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 </a:t>
            </a:r>
            <a:r>
              <a:rPr kumimoji="0" lang="en-US"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Science of Anticipation, (ed.) M. </a:t>
            </a:r>
            <a:r>
              <a:rPr kumimoji="0" lang="en-US" altLang="ru-RU" sz="2000" b="0"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mn-cs"/>
              </a:rPr>
              <a:t>Nadin</a:t>
            </a:r>
            <a:r>
              <a:rPr kumimoji="0" lang="en-US"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 Cognitive Systems Monographs, V.25, Chapter No.: 13. Springer, 2015, pp. 231-254.</a:t>
            </a:r>
            <a:endParaRPr kumimoji="0" lang="ru-RU"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endParaRPr>
          </a:p>
          <a:p>
            <a:pPr marL="457200" marR="0" lvl="0" indent="-457200" algn="l" defTabSz="914400" rtl="0" eaLnBrk="1" fontAlgn="base" latinLnBrk="0" hangingPunct="1">
              <a:lnSpc>
                <a:spcPct val="100000"/>
              </a:lnSpc>
              <a:spcBef>
                <a:spcPct val="50000"/>
              </a:spcBef>
              <a:spcAft>
                <a:spcPct val="0"/>
              </a:spcAft>
              <a:buClrTx/>
              <a:buSzTx/>
              <a:buFont typeface="+mj-lt"/>
              <a:buAutoNum type="arabicPeriod"/>
              <a:tabLst/>
              <a:defRPr/>
            </a:pPr>
            <a:r>
              <a:rPr kumimoji="0" lang="ru-RU" altLang="ru-RU" sz="2000" b="0"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mn-cs"/>
              </a:rPr>
              <a:t>Витяев</a:t>
            </a:r>
            <a:r>
              <a:rPr kumimoji="0" lang="ru-RU"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 Е.Е. Математическая вероятностная модель </a:t>
            </a:r>
            <a:r>
              <a:rPr kumimoji="0" lang="ru-RU" altLang="ru-RU" sz="2000" b="0"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mn-cs"/>
              </a:rPr>
              <a:t>когнитома</a:t>
            </a:r>
            <a:r>
              <a:rPr kumimoji="0" lang="ru-RU"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 и функциональных систем // Искусственный интеллект, алгебраическая биология и теория систем в математических исследованиях российских ученых. Том 1. Труды Совещания "Междисциплинарное взаимодействие алгебраической биологии, теории систем и искусственного интеллекта". Спец. выпуск журнала </a:t>
            </a:r>
            <a:r>
              <a:rPr kumimoji="0" lang="ru-RU" altLang="ru-RU" sz="2000" b="0" i="0" u="none" strike="noStrike" kern="1200" cap="none" spc="0" normalizeH="0" baseline="0" noProof="0" dirty="0" err="1">
                <a:ln>
                  <a:noFill/>
                </a:ln>
                <a:solidFill>
                  <a:srgbClr val="002060"/>
                </a:solidFill>
                <a:effectLst/>
                <a:uLnTx/>
                <a:uFillTx/>
                <a:latin typeface="Times New Roman" panose="02020603050405020304" pitchFamily="18" charset="0"/>
                <a:ea typeface="+mn-ea"/>
                <a:cs typeface="+mn-cs"/>
              </a:rPr>
              <a:t>Биомашсистемы</a:t>
            </a:r>
            <a:r>
              <a:rPr kumimoji="0" lang="ru-RU" altLang="ru-RU" sz="2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mn-cs"/>
              </a:rPr>
              <a:t>, том 5, № 1, январь-март, 2021 год, стр. 238-292.</a:t>
            </a:r>
          </a:p>
        </p:txBody>
      </p:sp>
      <p:sp>
        <p:nvSpPr>
          <p:cNvPr id="59397" name="Rectangle 9"/>
          <p:cNvSpPr>
            <a:spLocks noChangeArrowheads="1"/>
          </p:cNvSpPr>
          <p:nvPr/>
        </p:nvSpPr>
        <p:spPr bwMode="auto">
          <a:xfrm>
            <a:off x="1528568" y="4725145"/>
            <a:ext cx="914400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altLang="ru-RU" sz="2400" b="1" i="0" u="none" strike="noStrike" kern="1200" cap="none" spc="0" normalizeH="0" baseline="0" noProof="0" dirty="0">
              <a:ln>
                <a:noFill/>
              </a:ln>
              <a:solidFill>
                <a:srgbClr val="002060"/>
              </a:solidFill>
              <a:effectLst/>
              <a:uLnTx/>
              <a:uFillTx/>
              <a:latin typeface="Times New Roman" panose="02020603050405020304" pitchFamily="18" charset="0"/>
              <a:ea typeface="MS Mincho" panose="020B0604020202020204" charset="-128"/>
              <a:cs typeface="+mn-cs"/>
            </a:endParaRP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altLang="ru-RU" sz="2400" b="0" i="0" u="none" strike="noStrike" kern="1200" cap="none" spc="0" normalizeH="0" baseline="0" noProof="0" dirty="0">
                <a:ln>
                  <a:noFill/>
                </a:ln>
                <a:solidFill>
                  <a:srgbClr val="002060"/>
                </a:solidFill>
                <a:effectLst/>
                <a:uLnTx/>
                <a:uFillTx/>
                <a:latin typeface="Times New Roman" panose="02020603050405020304" pitchFamily="18" charset="0"/>
                <a:ea typeface="MS Mincho" panose="020B0604020202020204" charset="-128"/>
                <a:cs typeface="+mn-cs"/>
              </a:rPr>
              <a:t>e-mail:</a:t>
            </a:r>
            <a:r>
              <a:rPr kumimoji="0" lang="en-US" altLang="ru-RU" sz="2400" b="0" i="0" u="none" strike="noStrike" kern="1200" cap="none" spc="0" normalizeH="0" baseline="0" noProof="0" dirty="0">
                <a:ln>
                  <a:noFill/>
                </a:ln>
                <a:solidFill>
                  <a:srgbClr val="FFFFFF"/>
                </a:solidFill>
                <a:effectLst/>
                <a:uLnTx/>
                <a:uFillTx/>
                <a:latin typeface="Times New Roman" panose="02020603050405020304" pitchFamily="18" charset="0"/>
                <a:ea typeface="MS Mincho" panose="020B0604020202020204" charset="-128"/>
                <a:cs typeface="+mn-cs"/>
              </a:rPr>
              <a:t> </a:t>
            </a:r>
            <a:r>
              <a:rPr kumimoji="0" lang="en-US" altLang="ru-RU" sz="2400" b="0" i="0" u="none" strike="noStrike" kern="1200" cap="none" spc="0" normalizeH="0" baseline="0" noProof="0" dirty="0">
                <a:ln>
                  <a:noFill/>
                </a:ln>
                <a:solidFill>
                  <a:srgbClr val="002060"/>
                </a:solidFill>
                <a:effectLst/>
                <a:uLnTx/>
                <a:uFillTx/>
                <a:latin typeface="Times New Roman" panose="02020603050405020304" pitchFamily="18" charset="0"/>
                <a:ea typeface="MS Mincho" panose="020B0604020202020204" charset="-128"/>
                <a:cs typeface="+mn-cs"/>
                <a:hlinkClick r:id="rId3"/>
              </a:rPr>
              <a:t>vityaev@math.nsc.ru</a:t>
            </a:r>
            <a:endParaRPr kumimoji="0" lang="ru-RU" altLang="ru-RU" sz="2400" b="0" i="0" u="none" strike="noStrike" kern="1200" cap="none" spc="0" normalizeH="0" baseline="0" noProof="0" dirty="0">
              <a:ln>
                <a:noFill/>
              </a:ln>
              <a:solidFill>
                <a:srgbClr val="002060"/>
              </a:solidFill>
              <a:effectLst/>
              <a:uLnTx/>
              <a:uFillTx/>
              <a:latin typeface="Times New Roman" panose="02020603050405020304" pitchFamily="18" charset="0"/>
              <a:ea typeface="MS Mincho" panose="020B0604020202020204" charset="-128"/>
              <a:cs typeface="+mn-cs"/>
            </a:endParaRP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altLang="ru-RU" sz="2400" b="0" i="0" u="none" strike="noStrike" kern="1200" cap="none" spc="0" normalizeH="0" baseline="0" noProof="0" dirty="0">
                <a:ln>
                  <a:noFill/>
                </a:ln>
                <a:solidFill>
                  <a:srgbClr val="002060"/>
                </a:solidFill>
                <a:effectLst/>
                <a:uLnTx/>
                <a:uFillTx/>
                <a:latin typeface="Times New Roman" panose="02020603050405020304" pitchFamily="18" charset="0"/>
                <a:ea typeface="MS Mincho" panose="020B0604020202020204" charset="-128"/>
                <a:cs typeface="+mn-cs"/>
              </a:rPr>
              <a:t>Scientific Discovery website</a:t>
            </a:r>
            <a:r>
              <a:rPr kumimoji="0" lang="ru-RU" altLang="ru-RU" sz="2400" b="0" i="0" u="none" strike="noStrike" kern="1200" cap="none" spc="0" normalizeH="0" baseline="0" noProof="0" dirty="0">
                <a:ln>
                  <a:noFill/>
                </a:ln>
                <a:solidFill>
                  <a:srgbClr val="002060"/>
                </a:solidFill>
                <a:effectLst/>
                <a:uLnTx/>
                <a:uFillTx/>
                <a:latin typeface="Times New Roman" panose="02020603050405020304" pitchFamily="18" charset="0"/>
                <a:ea typeface="MS Mincho" panose="020B0604020202020204" charset="-128"/>
                <a:cs typeface="+mn-cs"/>
              </a:rPr>
              <a:t>:</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it-IT" altLang="ru-RU" sz="2400" b="0" i="0" u="none" strike="noStrike" kern="1200" cap="none" spc="0" normalizeH="0" baseline="0" noProof="0" dirty="0">
                <a:ln>
                  <a:noFill/>
                </a:ln>
                <a:solidFill>
                  <a:srgbClr val="002060"/>
                </a:solidFill>
                <a:effectLst/>
                <a:uLnTx/>
                <a:uFillTx/>
                <a:latin typeface="Times New Roman" panose="02020603050405020304" pitchFamily="18" charset="0"/>
                <a:ea typeface="MS Mincho" panose="020B0604020202020204" charset="-128"/>
                <a:cs typeface="+mn-cs"/>
              </a:rPr>
              <a:t>http://old.math.nsc.ru/AP/ScientificDiscovery</a:t>
            </a:r>
            <a:r>
              <a:rPr kumimoji="0" lang="it-IT" altLang="ru-RU" sz="2400" b="0" i="0" u="none" strike="noStrike" kern="1200" cap="none" spc="0" normalizeH="0" baseline="0" noProof="0" dirty="0">
                <a:ln>
                  <a:noFill/>
                </a:ln>
                <a:solidFill>
                  <a:srgbClr val="00B050"/>
                </a:solidFill>
                <a:effectLst/>
                <a:uLnTx/>
                <a:uFillTx/>
                <a:latin typeface="Times New Roman" panose="02020603050405020304" pitchFamily="18" charset="0"/>
                <a:ea typeface="MS Mincho" panose="020B0604020202020204" charset="-128"/>
                <a:cs typeface="+mn-cs"/>
              </a:rPr>
              <a:t>/</a:t>
            </a:r>
            <a:endParaRPr kumimoji="0" lang="ru-RU" altLang="ru-RU" sz="2400" b="0" i="0" u="none" strike="noStrike" kern="1200" cap="none" spc="0" normalizeH="0" baseline="0" noProof="0" dirty="0">
              <a:ln>
                <a:noFill/>
              </a:ln>
              <a:solidFill>
                <a:srgbClr val="00B050"/>
              </a:solidFill>
              <a:effectLst/>
              <a:uLnTx/>
              <a:uFillTx/>
              <a:latin typeface="Times New Roman" panose="02020603050405020304" pitchFamily="18" charset="0"/>
              <a:ea typeface="MS Mincho" panose="020B0604020202020204" charset="-128"/>
              <a:cs typeface="+mn-cs"/>
            </a:endParaRPr>
          </a:p>
        </p:txBody>
      </p:sp>
      <p:sp>
        <p:nvSpPr>
          <p:cNvPr id="59398" name="Rectangle 7"/>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 name="Номер слайда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922CB-E55D-4E8C-8943-60CD3B3AFE1C}" type="slidenum">
              <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ru-RU"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89784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468512" y="2129978"/>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ru-RU" sz="2400" b="1" dirty="0">
                <a:solidFill>
                  <a:srgbClr val="990000"/>
                </a:solidFill>
                <a:latin typeface="Times New Roman" panose="02020603050405020304" pitchFamily="18" charset="0"/>
              </a:rPr>
              <a:t>Thank you for the attention</a:t>
            </a:r>
          </a:p>
        </p:txBody>
      </p:sp>
      <p:pic>
        <p:nvPicPr>
          <p:cNvPr id="37892" name="Picture 4" descr="LogotipSD"/>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079875" y="1"/>
            <a:ext cx="3810000" cy="1165225"/>
          </a:xfrm>
          <a:noFill/>
        </p:spPr>
      </p:pic>
      <p:sp>
        <p:nvSpPr>
          <p:cNvPr id="37893" name="Rectangle 9"/>
          <p:cNvSpPr>
            <a:spLocks noChangeArrowheads="1"/>
          </p:cNvSpPr>
          <p:nvPr/>
        </p:nvSpPr>
        <p:spPr bwMode="auto">
          <a:xfrm>
            <a:off x="1502296" y="3573016"/>
            <a:ext cx="914400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ru-RU" sz="1800" b="1" dirty="0">
                <a:solidFill>
                  <a:srgbClr val="0033CC"/>
                </a:solidFill>
                <a:latin typeface="Times New Roman" panose="02020603050405020304" pitchFamily="18" charset="0"/>
                <a:ea typeface="MS Mincho" pitchFamily="49" charset="-128"/>
              </a:rPr>
              <a:t>e-mails: </a:t>
            </a:r>
            <a:r>
              <a:rPr lang="en-US" altLang="ru-RU" sz="1800" b="1" dirty="0" smtClean="0">
                <a:solidFill>
                  <a:srgbClr val="00B050"/>
                </a:solidFill>
                <a:latin typeface="Times New Roman" panose="02020603050405020304" pitchFamily="18" charset="0"/>
                <a:ea typeface="MS Mincho" pitchFamily="49" charset="-128"/>
              </a:rPr>
              <a:t>vityaev@math.nsc.ru</a:t>
            </a:r>
          </a:p>
          <a:p>
            <a:pPr algn="ctr" eaLnBrk="1" hangingPunct="1">
              <a:spcBef>
                <a:spcPct val="50000"/>
              </a:spcBef>
              <a:buFontTx/>
              <a:buNone/>
            </a:pPr>
            <a:r>
              <a:rPr lang="en-US" altLang="ru-RU" sz="1800" b="1" dirty="0" smtClean="0">
                <a:solidFill>
                  <a:srgbClr val="0033CC"/>
                </a:solidFill>
                <a:latin typeface="Times New Roman" panose="02020603050405020304" pitchFamily="18" charset="0"/>
                <a:ea typeface="MS Mincho" pitchFamily="49" charset="-128"/>
              </a:rPr>
              <a:t>Scientific </a:t>
            </a:r>
            <a:r>
              <a:rPr lang="en-US" altLang="ru-RU" sz="1800" b="1" dirty="0">
                <a:solidFill>
                  <a:srgbClr val="0033CC"/>
                </a:solidFill>
                <a:latin typeface="Times New Roman" panose="02020603050405020304" pitchFamily="18" charset="0"/>
                <a:ea typeface="MS Mincho" pitchFamily="49" charset="-128"/>
              </a:rPr>
              <a:t>Discovery website</a:t>
            </a:r>
            <a:endParaRPr lang="ru-RU" altLang="ru-RU" sz="1800" b="1" dirty="0">
              <a:solidFill>
                <a:srgbClr val="0033CC"/>
              </a:solidFill>
              <a:latin typeface="Times New Roman" panose="02020603050405020304" pitchFamily="18" charset="0"/>
              <a:ea typeface="MS Mincho" pitchFamily="49" charset="-128"/>
            </a:endParaRPr>
          </a:p>
          <a:p>
            <a:pPr algn="ctr" eaLnBrk="1" hangingPunct="1">
              <a:spcBef>
                <a:spcPct val="50000"/>
              </a:spcBef>
              <a:buFontTx/>
              <a:buNone/>
            </a:pPr>
            <a:r>
              <a:rPr lang="en-US" altLang="ru-RU" sz="1800" b="1" dirty="0">
                <a:solidFill>
                  <a:srgbClr val="00B050"/>
                </a:solidFill>
                <a:latin typeface="Times New Roman" panose="02020603050405020304" pitchFamily="18" charset="0"/>
              </a:rPr>
              <a:t>http://www.math.nsc.ru/AP/ScientificDiscovery </a:t>
            </a:r>
          </a:p>
          <a:p>
            <a:pPr algn="ctr" eaLnBrk="1" hangingPunct="1">
              <a:spcBef>
                <a:spcPct val="50000"/>
              </a:spcBef>
              <a:buFontTx/>
              <a:buNone/>
            </a:pPr>
            <a:endParaRPr lang="ru-RU" altLang="ru-RU" sz="1800" b="1" dirty="0">
              <a:solidFill>
                <a:srgbClr val="00B050"/>
              </a:solidFill>
              <a:latin typeface="Times New Roman" panose="02020603050405020304" pitchFamily="18" charset="0"/>
            </a:endParaRPr>
          </a:p>
        </p:txBody>
      </p:sp>
      <p:sp>
        <p:nvSpPr>
          <p:cNvPr id="37894" name="Rectangle 7"/>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839416" y="692697"/>
            <a:ext cx="6984776" cy="3170099"/>
          </a:xfrm>
          <a:prstGeom prst="rect">
            <a:avLst/>
          </a:prstGeom>
        </p:spPr>
        <p:txBody>
          <a:bodyPr wrap="square">
            <a:spAutoFit/>
          </a:bodyPr>
          <a:lstStyle/>
          <a:p>
            <a:pPr marL="342900" lvl="0" indent="-342900">
              <a:spcAft>
                <a:spcPts val="0"/>
              </a:spcAft>
              <a:buFont typeface="Arial" panose="020B0604020202020204" pitchFamily="34" charset="0"/>
              <a:buChar char="•"/>
              <a:defRPr/>
            </a:pPr>
            <a:r>
              <a:rPr lang="en-US" sz="2000" i="1" dirty="0">
                <a:solidFill>
                  <a:srgbClr val="002060"/>
                </a:solidFill>
              </a:rPr>
              <a:t>Consciousness</a:t>
            </a:r>
            <a:r>
              <a:rPr lang="en-US" sz="2000" dirty="0">
                <a:solidFill>
                  <a:srgbClr val="002060"/>
                </a:solidFill>
              </a:rPr>
              <a:t> has a specific and inherent quality of </a:t>
            </a:r>
            <a:r>
              <a:rPr lang="en-US" sz="2000" i="1" dirty="0">
                <a:solidFill>
                  <a:srgbClr val="002060"/>
                </a:solidFill>
              </a:rPr>
              <a:t>Subjective reality</a:t>
            </a:r>
            <a:r>
              <a:rPr lang="en-US" sz="2000" dirty="0">
                <a:solidFill>
                  <a:srgbClr val="002060"/>
                </a:solidFill>
              </a:rPr>
              <a:t> </a:t>
            </a:r>
            <a:r>
              <a:rPr lang="en-US" sz="2000" dirty="0" smtClean="0">
                <a:solidFill>
                  <a:srgbClr val="002060"/>
                </a:solidFill>
              </a:rPr>
              <a:t>(SR).</a:t>
            </a:r>
          </a:p>
          <a:p>
            <a:pPr marL="342900" lvl="0" indent="-342900">
              <a:spcAft>
                <a:spcPts val="0"/>
              </a:spcAft>
              <a:buFont typeface="Arial" panose="020B0604020202020204" pitchFamily="34" charset="0"/>
              <a:buChar char="•"/>
              <a:defRPr/>
            </a:pPr>
            <a:r>
              <a:rPr lang="en-US" sz="2000" i="1" dirty="0" smtClean="0">
                <a:solidFill>
                  <a:srgbClr val="002060"/>
                </a:solidFill>
              </a:rPr>
              <a:t>Subjective </a:t>
            </a:r>
            <a:r>
              <a:rPr lang="en-US" sz="2000" i="1" dirty="0">
                <a:solidFill>
                  <a:srgbClr val="002060"/>
                </a:solidFill>
              </a:rPr>
              <a:t>reality</a:t>
            </a:r>
            <a:r>
              <a:rPr lang="en-US" sz="2000" dirty="0">
                <a:solidFill>
                  <a:srgbClr val="002060"/>
                </a:solidFill>
              </a:rPr>
              <a:t> is the reality of an individual's conscious states – sensations, perceptions, feelings, thoughts, intentions, desires, etc. </a:t>
            </a:r>
            <a:endParaRPr lang="en-US" sz="2000" dirty="0" smtClean="0">
              <a:solidFill>
                <a:srgbClr val="002060"/>
              </a:solidFill>
            </a:endParaRPr>
          </a:p>
          <a:p>
            <a:pPr marL="342900" lvl="0" indent="-342900">
              <a:spcAft>
                <a:spcPts val="0"/>
              </a:spcAft>
              <a:buFont typeface="Arial" panose="020B0604020202020204" pitchFamily="34" charset="0"/>
              <a:buChar char="•"/>
              <a:defRPr/>
            </a:pPr>
            <a:r>
              <a:rPr lang="en-US" sz="2000" dirty="0" smtClean="0">
                <a:solidFill>
                  <a:srgbClr val="002060"/>
                </a:solidFill>
              </a:rPr>
              <a:t>The problem </a:t>
            </a:r>
            <a:r>
              <a:rPr lang="en-US" sz="2000" dirty="0">
                <a:solidFill>
                  <a:srgbClr val="002060"/>
                </a:solidFill>
              </a:rPr>
              <a:t>of "</a:t>
            </a:r>
            <a:r>
              <a:rPr lang="en-US" sz="2000" i="1" dirty="0">
                <a:solidFill>
                  <a:srgbClr val="002060"/>
                </a:solidFill>
              </a:rPr>
              <a:t>consciousness and the brain</a:t>
            </a:r>
            <a:r>
              <a:rPr lang="en-US" sz="2000" dirty="0">
                <a:solidFill>
                  <a:srgbClr val="002060"/>
                </a:solidFill>
              </a:rPr>
              <a:t>" can be considered as the problem of </a:t>
            </a:r>
            <a:r>
              <a:rPr lang="en-US" sz="2000" dirty="0" smtClean="0">
                <a:solidFill>
                  <a:srgbClr val="002060"/>
                </a:solidFill>
              </a:rPr>
              <a:t/>
            </a:r>
            <a:br>
              <a:rPr lang="en-US" sz="2000" dirty="0" smtClean="0">
                <a:solidFill>
                  <a:srgbClr val="002060"/>
                </a:solidFill>
              </a:rPr>
            </a:br>
            <a:r>
              <a:rPr lang="en-US" sz="2000" dirty="0" smtClean="0">
                <a:solidFill>
                  <a:srgbClr val="002060"/>
                </a:solidFill>
              </a:rPr>
              <a:t>"</a:t>
            </a:r>
            <a:r>
              <a:rPr lang="en-US" sz="2000" dirty="0">
                <a:solidFill>
                  <a:srgbClr val="002060"/>
                </a:solidFill>
              </a:rPr>
              <a:t>subjective reality and the </a:t>
            </a:r>
            <a:r>
              <a:rPr lang="en-US" sz="2000" dirty="0" smtClean="0">
                <a:solidFill>
                  <a:srgbClr val="002060"/>
                </a:solidFill>
              </a:rPr>
              <a:t>brain“.</a:t>
            </a:r>
          </a:p>
          <a:p>
            <a:pPr marL="342900" lvl="0" indent="-342900">
              <a:spcAft>
                <a:spcPts val="0"/>
              </a:spcAft>
              <a:buFont typeface="Arial" panose="020B0604020202020204" pitchFamily="34" charset="0"/>
              <a:buChar char="•"/>
              <a:defRPr/>
            </a:pPr>
            <a:r>
              <a:rPr lang="en-US" sz="2000" dirty="0" smtClean="0">
                <a:solidFill>
                  <a:srgbClr val="002060"/>
                </a:solidFill>
              </a:rPr>
              <a:t>Requires </a:t>
            </a:r>
            <a:r>
              <a:rPr lang="en-US" sz="2000" dirty="0">
                <a:solidFill>
                  <a:srgbClr val="002060"/>
                </a:solidFill>
              </a:rPr>
              <a:t>a </a:t>
            </a:r>
            <a:r>
              <a:rPr lang="en-US" sz="2000" i="1" dirty="0">
                <a:solidFill>
                  <a:srgbClr val="002060"/>
                </a:solidFill>
              </a:rPr>
              <a:t>conceptual system</a:t>
            </a:r>
            <a:r>
              <a:rPr lang="en-US" sz="2000" dirty="0">
                <a:solidFill>
                  <a:srgbClr val="002060"/>
                </a:solidFill>
              </a:rPr>
              <a:t> linking the phenomena of SR</a:t>
            </a:r>
            <a:r>
              <a:rPr lang="en-US" sz="2000" dirty="0" smtClean="0">
                <a:solidFill>
                  <a:srgbClr val="002060"/>
                </a:solidFill>
              </a:rPr>
              <a:t> </a:t>
            </a:r>
            <a:r>
              <a:rPr lang="en-US" sz="2000" dirty="0">
                <a:solidFill>
                  <a:srgbClr val="002060"/>
                </a:solidFill>
              </a:rPr>
              <a:t>with brain processes</a:t>
            </a:r>
            <a:endParaRPr kumimoji="0" lang="ru-RU" sz="2000" u="none" strike="noStrike" kern="1200" cap="none" spc="0" normalizeH="0" baseline="0" noProof="0" dirty="0">
              <a:ln>
                <a:noFill/>
              </a:ln>
              <a:solidFill>
                <a:srgbClr val="002060"/>
              </a:solidFill>
              <a:effectLst/>
              <a:uLnTx/>
              <a:uFillTx/>
            </a:endParaRPr>
          </a:p>
        </p:txBody>
      </p:sp>
      <p:sp>
        <p:nvSpPr>
          <p:cNvPr id="5" name="TextBox 4"/>
          <p:cNvSpPr txBox="1"/>
          <p:nvPr/>
        </p:nvSpPr>
        <p:spPr>
          <a:xfrm>
            <a:off x="839416" y="4077072"/>
            <a:ext cx="9721080" cy="1862048"/>
          </a:xfrm>
          <a:prstGeom prst="rect">
            <a:avLst/>
          </a:prstGeom>
          <a:noFill/>
        </p:spPr>
        <p:txBody>
          <a:bodyPr wrap="square" rtlCol="0">
            <a:spAutoFit/>
          </a:bodyPr>
          <a:lstStyle/>
          <a:p>
            <a:pPr lvl="0">
              <a:spcAft>
                <a:spcPts val="600"/>
              </a:spcAft>
            </a:pPr>
            <a:r>
              <a:rPr lang="en-US" sz="2000" dirty="0">
                <a:solidFill>
                  <a:srgbClr val="A50021"/>
                </a:solidFill>
              </a:rPr>
              <a:t>Informational </a:t>
            </a:r>
            <a:r>
              <a:rPr lang="en-US" sz="2000" dirty="0" smtClean="0">
                <a:solidFill>
                  <a:srgbClr val="A50021"/>
                </a:solidFill>
              </a:rPr>
              <a:t>approach</a:t>
            </a:r>
            <a:r>
              <a:rPr kumimoji="0" lang="ru-RU" sz="2000" b="0" i="0" u="none" strike="noStrike" kern="1200" cap="none" spc="0" normalizeH="0" baseline="0" noProof="0" dirty="0" smtClean="0">
                <a:ln>
                  <a:noFill/>
                </a:ln>
                <a:solidFill>
                  <a:srgbClr val="A50021"/>
                </a:solidFill>
                <a:effectLst/>
                <a:uLnTx/>
                <a:uFillTx/>
                <a:latin typeface="Arial" panose="020B0604020202020204" pitchFamily="34" charset="0"/>
                <a:ea typeface="+mn-ea"/>
                <a:cs typeface="+mn-cs"/>
              </a:rPr>
              <a:t>:</a:t>
            </a:r>
            <a:endParaRPr kumimoji="0" lang="ru-RU"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mn-cs"/>
            </a:endParaRPr>
          </a:p>
          <a:p>
            <a:pPr marL="342900" lvl="0" indent="-342900">
              <a:spcAft>
                <a:spcPts val="600"/>
              </a:spcAft>
              <a:buFont typeface="+mj-lt"/>
              <a:buAutoNum type="arabicPeriod"/>
            </a:pPr>
            <a:r>
              <a:rPr lang="en-US" sz="2000" dirty="0">
                <a:solidFill>
                  <a:srgbClr val="002060"/>
                </a:solidFill>
              </a:rPr>
              <a:t>The information is embodied in its physical </a:t>
            </a:r>
            <a:r>
              <a:rPr lang="en-US" sz="2000" dirty="0" smtClean="0">
                <a:solidFill>
                  <a:srgbClr val="002060"/>
                </a:solidFill>
              </a:rPr>
              <a:t>medium. </a:t>
            </a:r>
          </a:p>
          <a:p>
            <a:pPr marL="342900" lvl="0" indent="-342900">
              <a:spcAft>
                <a:spcPts val="600"/>
              </a:spcAft>
              <a:buFont typeface="+mj-lt"/>
              <a:buAutoNum type="arabicPeriod"/>
            </a:pPr>
            <a:r>
              <a:rPr lang="en-US" sz="2000" dirty="0" smtClean="0">
                <a:solidFill>
                  <a:srgbClr val="002060"/>
                </a:solidFill>
              </a:rPr>
              <a:t>Information is </a:t>
            </a:r>
            <a:r>
              <a:rPr lang="en-US" sz="2000" dirty="0">
                <a:solidFill>
                  <a:srgbClr val="002060"/>
                </a:solidFill>
              </a:rPr>
              <a:t>invariant relative to its physical </a:t>
            </a:r>
            <a:r>
              <a:rPr lang="en-US" sz="2000" dirty="0" smtClean="0">
                <a:solidFill>
                  <a:srgbClr val="002060"/>
                </a:solidFill>
              </a:rPr>
              <a:t>carrier.</a:t>
            </a:r>
          </a:p>
          <a:p>
            <a:pPr marL="342900" lvl="0" indent="-342900">
              <a:spcAft>
                <a:spcPts val="600"/>
              </a:spcAft>
              <a:buFont typeface="+mj-lt"/>
              <a:buAutoNum type="arabicPeriod"/>
            </a:pPr>
            <a:r>
              <a:rPr lang="en-US" sz="2000" dirty="0" smtClean="0">
                <a:solidFill>
                  <a:srgbClr val="002060"/>
                </a:solidFill>
              </a:rPr>
              <a:t>Subjective Reality </a:t>
            </a:r>
            <a:r>
              <a:rPr lang="en-US" sz="2000" dirty="0">
                <a:solidFill>
                  <a:srgbClr val="002060"/>
                </a:solidFill>
              </a:rPr>
              <a:t>can be considered as information related to the corresponding brain process as its carrier.</a:t>
            </a:r>
            <a:endParaRPr kumimoji="0" lang="ru-RU" sz="2000" b="0" i="1" u="none" strike="noStrike" kern="1200" cap="none" spc="0" normalizeH="0" baseline="0" noProof="0" dirty="0" smtClean="0">
              <a:ln>
                <a:noFill/>
              </a:ln>
              <a:solidFill>
                <a:srgbClr val="A50021"/>
              </a:solidFill>
              <a:effectLst/>
              <a:uLnTx/>
              <a:uFillTx/>
              <a:latin typeface="Arial" panose="020B0604020202020204" pitchFamily="34" charset="0"/>
              <a:ea typeface="+mn-ea"/>
              <a:cs typeface="+mn-cs"/>
            </a:endParaRPr>
          </a:p>
        </p:txBody>
      </p:sp>
      <p:sp>
        <p:nvSpPr>
          <p:cNvPr id="7" name="TextBox 6"/>
          <p:cNvSpPr txBox="1"/>
          <p:nvPr/>
        </p:nvSpPr>
        <p:spPr>
          <a:xfrm>
            <a:off x="407369" y="116632"/>
            <a:ext cx="11035372" cy="461665"/>
          </a:xfrm>
          <a:prstGeom prst="rect">
            <a:avLst/>
          </a:prstGeom>
          <a:noFill/>
        </p:spPr>
        <p:txBody>
          <a:bodyPr wrap="square" rtlCol="0">
            <a:spAutoFit/>
          </a:bodyPr>
          <a:lstStyle/>
          <a:p>
            <a:pPr lvl="0"/>
            <a:r>
              <a:rPr lang="en-US" sz="2400" dirty="0">
                <a:solidFill>
                  <a:srgbClr val="A50021"/>
                </a:solidFill>
              </a:rPr>
              <a:t>I</a:t>
            </a:r>
            <a:r>
              <a:rPr lang="en-US" sz="2400" dirty="0" smtClean="0">
                <a:solidFill>
                  <a:srgbClr val="A50021"/>
                </a:solidFill>
              </a:rPr>
              <a:t>nformational </a:t>
            </a:r>
            <a:r>
              <a:rPr lang="en-US" sz="2400" dirty="0">
                <a:solidFill>
                  <a:srgbClr val="A50021"/>
                </a:solidFill>
              </a:rPr>
              <a:t>approach to the </a:t>
            </a:r>
            <a:r>
              <a:rPr lang="ru-RU" sz="2400" dirty="0" smtClean="0">
                <a:solidFill>
                  <a:srgbClr val="A50021"/>
                </a:solidFill>
              </a:rPr>
              <a:t>«</a:t>
            </a:r>
            <a:r>
              <a:rPr lang="en-US" sz="2400" dirty="0" smtClean="0">
                <a:solidFill>
                  <a:srgbClr val="A50021"/>
                </a:solidFill>
              </a:rPr>
              <a:t>brain-main</a:t>
            </a:r>
            <a:r>
              <a:rPr lang="ru-RU" sz="2400" dirty="0" smtClean="0">
                <a:solidFill>
                  <a:srgbClr val="A50021"/>
                </a:solidFill>
              </a:rPr>
              <a:t>»</a:t>
            </a:r>
            <a:r>
              <a:rPr lang="en-US" sz="2400" dirty="0" smtClean="0">
                <a:solidFill>
                  <a:srgbClr val="A50021"/>
                </a:solidFill>
              </a:rPr>
              <a:t> problem</a:t>
            </a:r>
            <a:r>
              <a:rPr lang="ru-RU" sz="2400" dirty="0" smtClean="0">
                <a:solidFill>
                  <a:srgbClr val="A50021"/>
                </a:solidFill>
              </a:rPr>
              <a:t> </a:t>
            </a:r>
            <a:r>
              <a:rPr lang="en-US" sz="2400" dirty="0" smtClean="0">
                <a:solidFill>
                  <a:srgbClr val="A50021"/>
                </a:solidFill>
              </a:rPr>
              <a:t>by </a:t>
            </a:r>
            <a:r>
              <a:rPr lang="en-US" sz="2400" dirty="0" err="1">
                <a:solidFill>
                  <a:srgbClr val="A50021"/>
                </a:solidFill>
              </a:rPr>
              <a:t>D.I.Dubrovsky</a:t>
            </a:r>
            <a:endParaRPr kumimoji="0" lang="ru-RU" sz="2400" b="0" i="0" u="none" strike="noStrike" kern="1200" cap="none" spc="0" normalizeH="0" baseline="0" noProof="0" dirty="0">
              <a:ln>
                <a:noFill/>
              </a:ln>
              <a:solidFill>
                <a:srgbClr val="A50021"/>
              </a:solidFill>
              <a:effectLst/>
              <a:uLnTx/>
              <a:uFillTx/>
              <a:latin typeface="Arial" panose="020B0604020202020204" pitchFamily="34" charset="0"/>
              <a:ea typeface="+mn-ea"/>
              <a:cs typeface="+mn-cs"/>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8288" y="578297"/>
            <a:ext cx="3258294" cy="4290863"/>
          </a:xfrm>
          <a:prstGeom prst="rect">
            <a:avLst/>
          </a:prstGeom>
        </p:spPr>
      </p:pic>
    </p:spTree>
    <p:extLst>
      <p:ext uri="{BB962C8B-B14F-4D97-AF65-F5344CB8AC3E}">
        <p14:creationId xmlns:p14="http://schemas.microsoft.com/office/powerpoint/2010/main" val="20008541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055440" y="116632"/>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ru-RU" sz="2000" b="1" i="0" u="none" strike="noStrike" kern="1200" cap="none" spc="0" normalizeH="0" baseline="0" noProof="0" dirty="0" smtClean="0">
                <a:ln>
                  <a:noFill/>
                </a:ln>
                <a:solidFill>
                  <a:srgbClr val="D80000"/>
                </a:solidFill>
                <a:effectLst/>
                <a:uLnTx/>
                <a:uFillTx/>
                <a:latin typeface="Arial" panose="020B0604020202020204" pitchFamily="34" charset="0"/>
                <a:ea typeface="+mn-ea"/>
                <a:cs typeface="+mn-cs"/>
              </a:rPr>
              <a:t>Digits with </a:t>
            </a:r>
            <a:r>
              <a:rPr kumimoji="0" lang="en-US" altLang="ru-RU" sz="2000" b="1" i="0" u="none" strike="noStrike" kern="1200" cap="none" spc="0" normalizeH="0" baseline="0" noProof="0" dirty="0">
                <a:ln>
                  <a:noFill/>
                </a:ln>
                <a:solidFill>
                  <a:srgbClr val="D80000"/>
                </a:solidFill>
                <a:effectLst/>
                <a:uLnTx/>
                <a:uFillTx/>
                <a:latin typeface="Arial" panose="020B0604020202020204" pitchFamily="34" charset="0"/>
                <a:ea typeface="+mn-ea"/>
                <a:cs typeface="+mn-cs"/>
              </a:rPr>
              <a:t>one random indeterminate feature </a:t>
            </a:r>
            <a:endParaRPr kumimoji="0" lang="ru-RU" altLang="ru-RU" sz="2000" b="1" i="0" u="none" strike="noStrike" kern="1200" cap="none" spc="0" normalizeH="0" baseline="0" noProof="0" dirty="0">
              <a:ln>
                <a:noFill/>
              </a:ln>
              <a:solidFill>
                <a:srgbClr val="D80000"/>
              </a:solidFill>
              <a:effectLst/>
              <a:uLnTx/>
              <a:uFillTx/>
              <a:latin typeface="Arial" panose="020B0604020202020204" pitchFamily="34" charset="0"/>
              <a:ea typeface="+mn-ea"/>
              <a:cs typeface="+mn-cs"/>
            </a:endParaRPr>
          </a:p>
        </p:txBody>
      </p:sp>
      <p:pic>
        <p:nvPicPr>
          <p:cNvPr id="21508" name="Picture 3" descr="gaps-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981075"/>
            <a:ext cx="5616575" cy="462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51732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152400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22531" name="Group 2"/>
          <p:cNvGrpSpPr>
            <a:grpSpLocks/>
          </p:cNvGrpSpPr>
          <p:nvPr/>
        </p:nvGrpSpPr>
        <p:grpSpPr bwMode="auto">
          <a:xfrm>
            <a:off x="2595564" y="857251"/>
            <a:ext cx="6840537" cy="4824413"/>
            <a:chOff x="3319" y="1134"/>
            <a:chExt cx="6114" cy="6119"/>
          </a:xfrm>
        </p:grpSpPr>
        <p:pic>
          <p:nvPicPr>
            <p:cNvPr id="22532" name="Picture 3" descr="fix-point[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 y="1134"/>
              <a:ext cx="6108" cy="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 Box 4"/>
            <p:cNvSpPr txBox="1">
              <a:spLocks noChangeArrowheads="1"/>
            </p:cNvSpPr>
            <p:nvPr/>
          </p:nvSpPr>
          <p:spPr bwMode="auto">
            <a:xfrm>
              <a:off x="3319" y="6929"/>
              <a:ext cx="6114" cy="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ts val="1000"/>
                </a:spcAft>
                <a:buClrTx/>
                <a:buSzTx/>
                <a:buFontTx/>
                <a:buNone/>
                <a:tabLst/>
                <a:defRPr/>
              </a:pP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16779651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623392" y="332656"/>
            <a:ext cx="100241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lgn="ctr" eaLnBrk="1" hangingPunct="1">
              <a:spcBef>
                <a:spcPct val="50000"/>
              </a:spcBef>
              <a:buNone/>
              <a:defRPr/>
            </a:pPr>
            <a:r>
              <a:rPr lang="en-US" altLang="ru-RU" sz="2400" b="1" dirty="0">
                <a:solidFill>
                  <a:srgbClr val="D80000"/>
                </a:solidFill>
              </a:rPr>
              <a:t>Principles of the information theory of consciousness construction</a:t>
            </a:r>
            <a:endParaRPr kumimoji="0" lang="ru-RU" altLang="ru-RU" sz="2400" b="1" i="0" u="none" strike="noStrike" kern="1200" cap="none" spc="0" normalizeH="0" baseline="0" noProof="0" dirty="0">
              <a:ln>
                <a:noFill/>
              </a:ln>
              <a:solidFill>
                <a:srgbClr val="D80000"/>
              </a:solidFill>
              <a:effectLst/>
              <a:uLnTx/>
              <a:uFillTx/>
              <a:latin typeface="Arial" panose="020B0604020202020204" pitchFamily="34" charset="0"/>
              <a:ea typeface="+mn-ea"/>
              <a:cs typeface="+mn-cs"/>
            </a:endParaRPr>
          </a:p>
        </p:txBody>
      </p:sp>
      <p:sp>
        <p:nvSpPr>
          <p:cNvPr id="33795" name="TextBox 1"/>
          <p:cNvSpPr txBox="1">
            <a:spLocks noChangeArrowheads="1"/>
          </p:cNvSpPr>
          <p:nvPr/>
        </p:nvSpPr>
        <p:spPr bwMode="auto">
          <a:xfrm>
            <a:off x="611515" y="1124744"/>
            <a:ext cx="10801200"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a:p>
            <a:pPr marL="514350" lvl="0" indent="-514350" eaLnBrk="1" hangingPunct="1">
              <a:spcBef>
                <a:spcPct val="0"/>
              </a:spcBef>
              <a:buAutoNum type="romanUcPeriod"/>
              <a:defRPr/>
            </a:pPr>
            <a:r>
              <a:rPr lang="en-US" altLang="ru-RU" sz="2000" dirty="0" smtClean="0">
                <a:solidFill>
                  <a:srgbClr val="002060"/>
                </a:solidFill>
              </a:rPr>
              <a:t>This </a:t>
            </a:r>
            <a:r>
              <a:rPr lang="en-US" altLang="ru-RU" sz="2000" dirty="0">
                <a:solidFill>
                  <a:srgbClr val="002060"/>
                </a:solidFill>
              </a:rPr>
              <a:t>is an </a:t>
            </a:r>
            <a:r>
              <a:rPr lang="en-US" altLang="ru-RU" sz="2000" i="1" dirty="0">
                <a:solidFill>
                  <a:srgbClr val="CC0000"/>
                </a:solidFill>
              </a:rPr>
              <a:t>information theory of anticipating events from the outside world</a:t>
            </a:r>
            <a:r>
              <a:rPr lang="en-US" altLang="ru-RU" sz="2000" dirty="0">
                <a:solidFill>
                  <a:srgbClr val="002060"/>
                </a:solidFill>
              </a:rPr>
              <a:t>. </a:t>
            </a:r>
            <a:r>
              <a:rPr lang="en-US" altLang="ru-RU" sz="2000" dirty="0" smtClean="0">
                <a:solidFill>
                  <a:srgbClr val="002060"/>
                </a:solidFill>
              </a:rPr>
              <a:t/>
            </a:r>
            <a:br>
              <a:rPr lang="en-US" altLang="ru-RU" sz="2000" dirty="0" smtClean="0">
                <a:solidFill>
                  <a:srgbClr val="002060"/>
                </a:solidFill>
              </a:rPr>
            </a:br>
            <a:r>
              <a:rPr lang="en-US" altLang="ru-RU" sz="2000" dirty="0" smtClean="0">
                <a:solidFill>
                  <a:srgbClr val="002060"/>
                </a:solidFill>
              </a:rPr>
              <a:t>If </a:t>
            </a:r>
            <a:r>
              <a:rPr lang="en-US" altLang="ru-RU" sz="2000" dirty="0">
                <a:solidFill>
                  <a:srgbClr val="002060"/>
                </a:solidFill>
              </a:rPr>
              <a:t>the outside world were random, then no anticipation of it would be possible. </a:t>
            </a:r>
            <a:r>
              <a:rPr lang="en-US" altLang="ru-RU" sz="2000" dirty="0" smtClean="0">
                <a:solidFill>
                  <a:srgbClr val="002060"/>
                </a:solidFill>
              </a:rPr>
              <a:t/>
            </a:r>
            <a:br>
              <a:rPr lang="en-US" altLang="ru-RU" sz="2000" dirty="0" smtClean="0">
                <a:solidFill>
                  <a:srgbClr val="002060"/>
                </a:solidFill>
              </a:rPr>
            </a:br>
            <a:r>
              <a:rPr lang="en-US" altLang="ru-RU" sz="2000" dirty="0" smtClean="0">
                <a:solidFill>
                  <a:srgbClr val="002060"/>
                </a:solidFill>
              </a:rPr>
              <a:t>But </a:t>
            </a:r>
            <a:r>
              <a:rPr lang="en-US" altLang="ru-RU" sz="2000" dirty="0">
                <a:solidFill>
                  <a:srgbClr val="002060"/>
                </a:solidFill>
              </a:rPr>
              <a:t>our world is well structured and these structures need to be used</a:t>
            </a:r>
            <a:r>
              <a:rPr lang="en-US" altLang="ru-RU" sz="2000" dirty="0" smtClean="0">
                <a:solidFill>
                  <a:srgbClr val="002060"/>
                </a:solidFill>
              </a:rPr>
              <a:t>.</a:t>
            </a:r>
          </a:p>
          <a:p>
            <a:pPr marL="514350" lvl="0" indent="-514350" eaLnBrk="1" hangingPunct="1">
              <a:spcBef>
                <a:spcPct val="0"/>
              </a:spcBef>
              <a:buAutoNum type="romanUcPeriod"/>
              <a:defRPr/>
            </a:pPr>
            <a:endParaRPr kumimoji="0" lang="en-US" altLang="ru-RU" sz="2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a:p>
            <a:pPr marL="514350" lvl="0" indent="-514350" eaLnBrk="1" hangingPunct="1">
              <a:spcBef>
                <a:spcPct val="0"/>
              </a:spcBef>
              <a:buAutoNum type="romanUcPeriod" startAt="2"/>
              <a:defRPr/>
            </a:pPr>
            <a:r>
              <a:rPr lang="en-US" altLang="ru-RU" sz="2000" dirty="0" smtClean="0">
                <a:solidFill>
                  <a:srgbClr val="002060"/>
                </a:solidFill>
              </a:rPr>
              <a:t>The </a:t>
            </a:r>
            <a:r>
              <a:rPr lang="en-US" altLang="ru-RU" sz="2000" i="1" dirty="0">
                <a:solidFill>
                  <a:srgbClr val="002060"/>
                </a:solidFill>
              </a:rPr>
              <a:t>information theory of </a:t>
            </a:r>
            <a:r>
              <a:rPr lang="en-US" altLang="ru-RU" sz="2000" i="1" dirty="0" smtClean="0">
                <a:solidFill>
                  <a:srgbClr val="002060"/>
                </a:solidFill>
              </a:rPr>
              <a:t>the reality </a:t>
            </a:r>
            <a:r>
              <a:rPr lang="en-US" altLang="ru-RU" sz="2000" dirty="0">
                <a:solidFill>
                  <a:srgbClr val="002060"/>
                </a:solidFill>
              </a:rPr>
              <a:t>reflection should be based on the laws of the </a:t>
            </a:r>
            <a:r>
              <a:rPr lang="en-US" altLang="ru-RU" sz="2000" dirty="0" smtClean="0">
                <a:solidFill>
                  <a:srgbClr val="002060"/>
                </a:solidFill>
              </a:rPr>
              <a:t/>
            </a:r>
            <a:br>
              <a:rPr lang="en-US" altLang="ru-RU" sz="2000" dirty="0" smtClean="0">
                <a:solidFill>
                  <a:srgbClr val="002060"/>
                </a:solidFill>
              </a:rPr>
            </a:br>
            <a:r>
              <a:rPr lang="en-US" altLang="ru-RU" sz="2000" i="1" dirty="0" smtClean="0">
                <a:solidFill>
                  <a:srgbClr val="CC0000"/>
                </a:solidFill>
              </a:rPr>
              <a:t>external </a:t>
            </a:r>
            <a:r>
              <a:rPr lang="en-US" altLang="ru-RU" sz="2000" i="1" dirty="0">
                <a:solidFill>
                  <a:srgbClr val="CC0000"/>
                </a:solidFill>
              </a:rPr>
              <a:t>world structure</a:t>
            </a:r>
            <a:r>
              <a:rPr lang="en-US" altLang="ru-RU" sz="2000" i="1" dirty="0">
                <a:solidFill>
                  <a:srgbClr val="002060"/>
                </a:solidFill>
              </a:rPr>
              <a:t> </a:t>
            </a:r>
            <a:r>
              <a:rPr lang="en-US" altLang="ru-RU" sz="2000" dirty="0">
                <a:solidFill>
                  <a:srgbClr val="002060"/>
                </a:solidFill>
              </a:rPr>
              <a:t>and simultaneously describe both the information structure of reality and the neurophysiological and other mechanisms that ensure the reflection of this structure. </a:t>
            </a:r>
            <a:endParaRPr lang="en-US" altLang="ru-RU" sz="2000" dirty="0" smtClean="0">
              <a:solidFill>
                <a:srgbClr val="002060"/>
              </a:solidFill>
            </a:endParaRPr>
          </a:p>
          <a:p>
            <a:pPr lvl="0" eaLnBrk="1" hangingPunct="1">
              <a:spcBef>
                <a:spcPct val="0"/>
              </a:spcBef>
              <a:buNone/>
              <a:defRPr/>
            </a:pPr>
            <a:endParaRPr lang="en-US" altLang="ru-RU" sz="2000" dirty="0">
              <a:solidFill>
                <a:srgbClr val="002060"/>
              </a:solidFill>
            </a:endParaRPr>
          </a:p>
          <a:p>
            <a:pPr lvl="0" eaLnBrk="1" hangingPunct="1">
              <a:spcBef>
                <a:spcPct val="0"/>
              </a:spcBef>
              <a:buNone/>
              <a:defRPr/>
            </a:pPr>
            <a:r>
              <a:rPr lang="en-US" altLang="ru-RU" sz="2000" dirty="0" smtClean="0">
                <a:solidFill>
                  <a:srgbClr val="002060"/>
                </a:solidFill>
              </a:rPr>
              <a:t>The </a:t>
            </a:r>
            <a:r>
              <a:rPr lang="en-US" altLang="ru-RU" sz="2000" dirty="0">
                <a:solidFill>
                  <a:srgbClr val="002060"/>
                </a:solidFill>
              </a:rPr>
              <a:t>brain had to evolutionarily form such neurophysiological mechanisms that would automatically capture and use these structural laws of the external world to anticipate it.</a:t>
            </a:r>
            <a:endParaRPr kumimoji="0" lang="ru-RU" altLang="ru-RU" sz="2000" i="0" u="none" strike="noStrike" kern="1200" cap="none" spc="0" normalizeH="0" baseline="0" noProof="0" dirty="0">
              <a:ln>
                <a:noFill/>
              </a:ln>
              <a:solidFill>
                <a:srgbClr val="002060"/>
              </a:solidFill>
              <a:effectLst/>
              <a:uLnTx/>
              <a:uFillTx/>
            </a:endParaRPr>
          </a:p>
        </p:txBody>
      </p:sp>
    </p:spTree>
    <p:extLst>
      <p:ext uri="{BB962C8B-B14F-4D97-AF65-F5344CB8AC3E}">
        <p14:creationId xmlns:p14="http://schemas.microsoft.com/office/powerpoint/2010/main" val="208156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03100" y="94094"/>
            <a:ext cx="11305256" cy="1661993"/>
          </a:xfrm>
          <a:prstGeom prst="rect">
            <a:avLst/>
          </a:prstGeom>
          <a:noFill/>
          <a:ln>
            <a:solidFill>
              <a:schemeClr val="bg1">
                <a:lumMod val="85000"/>
              </a:schemeClr>
            </a:solidFill>
          </a:ln>
          <a:effectLst>
            <a:outerShdw dist="20000" dir="240000" sx="1000" sy="1000" rotWithShape="0">
              <a:srgbClr val="000000"/>
            </a:outerShdw>
          </a:effectLst>
        </p:spPr>
        <p:style>
          <a:lnRef idx="1">
            <a:schemeClr val="dk1"/>
          </a:lnRef>
          <a:fillRef idx="2">
            <a:schemeClr val="dk1"/>
          </a:fillRef>
          <a:effectRef idx="1">
            <a:schemeClr val="dk1"/>
          </a:effectRef>
          <a:fontRef idx="minor">
            <a:schemeClr val="dk1"/>
          </a:fontRef>
        </p:style>
        <p:txBody>
          <a:bodyPr wrap="square">
            <a:spAutoFit/>
          </a:bodyPr>
          <a:lstStyle/>
          <a:p>
            <a:pPr eaLnBrk="1" hangingPunct="1">
              <a:defRPr/>
            </a:pPr>
            <a:r>
              <a:rPr lang="en-US" sz="2400" b="1" kern="0" dirty="0">
                <a:solidFill>
                  <a:srgbClr val="C00000"/>
                </a:solidFill>
                <a:latin typeface="Times New Roman" panose="02020603050405020304" pitchFamily="18" charset="0"/>
                <a:ea typeface="Arial Unicode MS" pitchFamily="34" charset="-128"/>
                <a:cs typeface="Times New Roman" panose="02020603050405020304" pitchFamily="18" charset="0"/>
              </a:rPr>
              <a:t>K.V. </a:t>
            </a:r>
            <a:r>
              <a:rPr lang="en-US" sz="2400" b="1" kern="0" dirty="0" err="1">
                <a:solidFill>
                  <a:srgbClr val="C00000"/>
                </a:solidFill>
                <a:latin typeface="Times New Roman" panose="02020603050405020304" pitchFamily="18" charset="0"/>
                <a:ea typeface="Arial Unicode MS" pitchFamily="34" charset="-128"/>
                <a:cs typeface="Times New Roman" panose="02020603050405020304" pitchFamily="18" charset="0"/>
              </a:rPr>
              <a:t>Anokhin</a:t>
            </a:r>
            <a:r>
              <a:rPr lang="en-US" sz="2400" b="1" kern="0" dirty="0" smtClean="0">
                <a:solidFill>
                  <a:srgbClr val="C00000"/>
                </a:solidFill>
                <a:latin typeface="Times New Roman" panose="02020603050405020304" pitchFamily="18" charset="0"/>
                <a:ea typeface="Arial Unicode MS" pitchFamily="34" charset="-128"/>
                <a:cs typeface="Times New Roman" panose="02020603050405020304" pitchFamily="18" charset="0"/>
              </a:rPr>
              <a:t>. </a:t>
            </a:r>
            <a:r>
              <a:rPr lang="en-US" sz="2400" b="1" kern="0" dirty="0" smtClean="0">
                <a:solidFill>
                  <a:srgbClr val="C00000"/>
                </a:solidFill>
                <a:latin typeface="Times New Roman" panose="02020603050405020304" pitchFamily="18" charset="0"/>
                <a:cs typeface="Times New Roman" panose="02020603050405020304" pitchFamily="18" charset="0"/>
              </a:rPr>
              <a:t>COGNITIOM –</a:t>
            </a:r>
            <a:r>
              <a:rPr lang="en-US" sz="2400" b="1" kern="0" dirty="0" smtClean="0">
                <a:solidFill>
                  <a:srgbClr val="C00000"/>
                </a:solidFill>
                <a:latin typeface="Times New Roman" panose="02020603050405020304" pitchFamily="18" charset="0"/>
                <a:ea typeface="Arial Unicode MS" pitchFamily="34" charset="-128"/>
                <a:cs typeface="Times New Roman" panose="02020603050405020304" pitchFamily="18" charset="0"/>
              </a:rPr>
              <a:t> toward a </a:t>
            </a:r>
            <a:r>
              <a:rPr lang="en-US" sz="2400" b="1" kern="0" dirty="0">
                <a:solidFill>
                  <a:srgbClr val="C00000"/>
                </a:solidFill>
                <a:latin typeface="Times New Roman" panose="02020603050405020304" pitchFamily="18" charset="0"/>
                <a:ea typeface="Arial Unicode MS" pitchFamily="34" charset="-128"/>
                <a:cs typeface="Times New Roman" panose="02020603050405020304" pitchFamily="18" charset="0"/>
              </a:rPr>
              <a:t>unified theory of Brain and </a:t>
            </a:r>
            <a:r>
              <a:rPr lang="en-US" sz="2400" b="1" kern="0" dirty="0" smtClean="0">
                <a:solidFill>
                  <a:srgbClr val="C00000"/>
                </a:solidFill>
                <a:latin typeface="Times New Roman" panose="02020603050405020304" pitchFamily="18" charset="0"/>
                <a:ea typeface="Arial Unicode MS" pitchFamily="34" charset="-128"/>
                <a:cs typeface="Times New Roman" panose="02020603050405020304" pitchFamily="18" charset="0"/>
              </a:rPr>
              <a:t>Mind.</a:t>
            </a:r>
            <a:endParaRPr lang="en-US" sz="2400" b="1" kern="0" dirty="0" smtClean="0">
              <a:solidFill>
                <a:srgbClr val="C00000"/>
              </a:solidFill>
              <a:latin typeface="Times New Roman" panose="02020603050405020304" pitchFamily="18" charset="0"/>
              <a:cs typeface="Times New Roman" panose="02020603050405020304" pitchFamily="18" charset="0"/>
            </a:endParaRPr>
          </a:p>
          <a:p>
            <a:pPr eaLnBrk="1" hangingPunct="1">
              <a:defRPr/>
            </a:pPr>
            <a:endParaRPr lang="en-US" b="1" dirty="0">
              <a:solidFill>
                <a:srgbClr val="C00000"/>
              </a:solidFill>
              <a:latin typeface="Times New Roman" panose="02020603050405020304" pitchFamily="18" charset="0"/>
              <a:cs typeface="Times New Roman" panose="02020603050405020304" pitchFamily="18" charset="0"/>
            </a:endParaRPr>
          </a:p>
          <a:p>
            <a:pPr eaLnBrk="1" hangingPunct="1">
              <a:defRPr/>
            </a:pPr>
            <a:r>
              <a:rPr lang="en-US" sz="2000" b="1" dirty="0" smtClean="0">
                <a:solidFill>
                  <a:srgbClr val="C00000"/>
                </a:solidFill>
                <a:cs typeface="Times New Roman" panose="02020603050405020304" pitchFamily="18" charset="0"/>
              </a:rPr>
              <a:t>COGNITIOM – </a:t>
            </a:r>
            <a:r>
              <a:rPr lang="en-US" sz="2000" dirty="0" smtClean="0">
                <a:solidFill>
                  <a:srgbClr val="002060"/>
                </a:solidFill>
                <a:cs typeface="Times New Roman" panose="02020603050405020304" pitchFamily="18" charset="0"/>
              </a:rPr>
              <a:t>is a </a:t>
            </a:r>
            <a:r>
              <a:rPr lang="en-US" sz="2000" dirty="0">
                <a:solidFill>
                  <a:srgbClr val="002060"/>
                </a:solidFill>
                <a:cs typeface="Times New Roman" panose="02020603050405020304" pitchFamily="18" charset="0"/>
              </a:rPr>
              <a:t>cognitive (subjective) reality hidden from our direct perception and manifested in phenomenology and behavior. </a:t>
            </a:r>
            <a:r>
              <a:rPr lang="en-US" sz="2000" dirty="0" err="1" smtClean="0">
                <a:solidFill>
                  <a:srgbClr val="002060"/>
                </a:solidFill>
                <a:cs typeface="Times New Roman" panose="02020603050405020304" pitchFamily="18" charset="0"/>
              </a:rPr>
              <a:t>Cognitome</a:t>
            </a:r>
            <a:r>
              <a:rPr lang="en-US" sz="2000" dirty="0" smtClean="0">
                <a:solidFill>
                  <a:srgbClr val="002060"/>
                </a:solidFill>
                <a:cs typeface="Times New Roman" panose="02020603050405020304" pitchFamily="18" charset="0"/>
              </a:rPr>
              <a:t> </a:t>
            </a:r>
            <a:r>
              <a:rPr lang="en-US" sz="2000" dirty="0">
                <a:solidFill>
                  <a:srgbClr val="002060"/>
                </a:solidFill>
                <a:cs typeface="Times New Roman" panose="02020603050405020304" pitchFamily="18" charset="0"/>
              </a:rPr>
              <a:t>consists </a:t>
            </a:r>
            <a:r>
              <a:rPr lang="en-US" sz="2000" dirty="0" smtClean="0">
                <a:solidFill>
                  <a:srgbClr val="002060"/>
                </a:solidFill>
                <a:cs typeface="Times New Roman" panose="02020603050405020304" pitchFamily="18" charset="0"/>
              </a:rPr>
              <a:t>of two types of Cognitive </a:t>
            </a:r>
            <a:r>
              <a:rPr lang="en-US" altLang="ru-RU" sz="2000" dirty="0" smtClean="0">
                <a:solidFill>
                  <a:srgbClr val="000066"/>
                </a:solidFill>
                <a:cs typeface="Times New Roman" pitchFamily="18" charset="0"/>
              </a:rPr>
              <a:t>Groups (</a:t>
            </a:r>
            <a:r>
              <a:rPr lang="en-US" sz="2000" dirty="0" smtClean="0">
                <a:solidFill>
                  <a:srgbClr val="002060"/>
                </a:solidFill>
                <a:cs typeface="Times New Roman" panose="02020603050405020304" pitchFamily="18" charset="0"/>
              </a:rPr>
              <a:t>COGs).</a:t>
            </a:r>
          </a:p>
          <a:p>
            <a:pPr eaLnBrk="1" hangingPunct="1">
              <a:defRPr/>
            </a:pPr>
            <a:r>
              <a:rPr lang="en-US" sz="2000" b="1" dirty="0" smtClean="0">
                <a:solidFill>
                  <a:srgbClr val="C00000"/>
                </a:solidFill>
                <a:cs typeface="Times New Roman" panose="02020603050405020304" pitchFamily="18" charset="0"/>
              </a:rPr>
              <a:t>Natural Intelligence</a:t>
            </a:r>
            <a:r>
              <a:rPr lang="en-US" sz="2000" dirty="0" smtClean="0">
                <a:solidFill>
                  <a:srgbClr val="C00000"/>
                </a:solidFill>
                <a:cs typeface="Times New Roman" panose="02020603050405020304" pitchFamily="18" charset="0"/>
              </a:rPr>
              <a:t> </a:t>
            </a:r>
            <a:r>
              <a:rPr lang="en-US" sz="2000" dirty="0" smtClean="0">
                <a:cs typeface="Times New Roman" panose="02020603050405020304" pitchFamily="18" charset="0"/>
              </a:rPr>
              <a:t>– </a:t>
            </a:r>
            <a:r>
              <a:rPr lang="en-US" sz="2000" dirty="0" err="1" smtClean="0">
                <a:cs typeface="Times New Roman" panose="02020603050405020304" pitchFamily="18" charset="0"/>
              </a:rPr>
              <a:t>Cognitom</a:t>
            </a:r>
            <a:r>
              <a:rPr lang="en-US" sz="2000" dirty="0" smtClean="0">
                <a:cs typeface="Times New Roman" panose="02020603050405020304" pitchFamily="18" charset="0"/>
              </a:rPr>
              <a:t> model.</a:t>
            </a:r>
            <a:endParaRPr lang="ru-RU" sz="2000" b="1" dirty="0">
              <a:solidFill>
                <a:srgbClr val="000000"/>
              </a:solidFill>
              <a:cs typeface="Times New Roman" panose="02020603050405020304" pitchFamily="18" charset="0"/>
            </a:endParaRPr>
          </a:p>
        </p:txBody>
      </p:sp>
      <p:sp>
        <p:nvSpPr>
          <p:cNvPr id="8" name="Прямоугольник 4"/>
          <p:cNvSpPr>
            <a:spLocks noChangeArrowheads="1"/>
          </p:cNvSpPr>
          <p:nvPr/>
        </p:nvSpPr>
        <p:spPr bwMode="auto">
          <a:xfrm>
            <a:off x="418261" y="1917995"/>
            <a:ext cx="5044145" cy="1574149"/>
          </a:xfrm>
          <a:prstGeom prst="rect">
            <a:avLst/>
          </a:prstGeom>
          <a:noFill/>
          <a:ln w="9525">
            <a:noFill/>
            <a:miter lim="800000"/>
            <a:headEnd/>
            <a:tailEnd/>
          </a:ln>
        </p:spPr>
        <p:txBody>
          <a:bodyPr wrap="square">
            <a:spAutoFit/>
          </a:bodyPr>
          <a:lstStyle/>
          <a:p>
            <a:pPr marL="342900" indent="-342900" eaLnBrk="1" hangingPunct="1">
              <a:lnSpc>
                <a:spcPct val="107000"/>
              </a:lnSpc>
              <a:buFontTx/>
              <a:buAutoNum type="arabicPeriod"/>
              <a:tabLst>
                <a:tab pos="3328988" algn="l"/>
              </a:tabLst>
              <a:defRPr/>
            </a:pPr>
            <a:r>
              <a:rPr lang="en-US" dirty="0">
                <a:solidFill>
                  <a:srgbClr val="000000"/>
                </a:solidFill>
                <a:latin typeface="Arial" charset="0"/>
                <a:cs typeface="Times New Roman" pitchFamily="18" charset="0"/>
              </a:rPr>
              <a:t>Cogs generalizing representations of </a:t>
            </a:r>
            <a:r>
              <a:rPr lang="en-US" dirty="0" err="1">
                <a:solidFill>
                  <a:srgbClr val="000000"/>
                </a:solidFill>
                <a:latin typeface="Arial" charset="0"/>
                <a:cs typeface="Times New Roman" pitchFamily="18" charset="0"/>
              </a:rPr>
              <a:t>P.K.Anokhin's</a:t>
            </a:r>
            <a:r>
              <a:rPr lang="en-US" dirty="0">
                <a:solidFill>
                  <a:srgbClr val="000000"/>
                </a:solidFill>
                <a:latin typeface="Arial" charset="0"/>
                <a:cs typeface="Times New Roman" pitchFamily="18" charset="0"/>
              </a:rPr>
              <a:t> theory of functional </a:t>
            </a:r>
            <a:r>
              <a:rPr lang="en-US" dirty="0" smtClean="0">
                <a:solidFill>
                  <a:srgbClr val="000000"/>
                </a:solidFill>
                <a:latin typeface="Arial" charset="0"/>
                <a:cs typeface="Times New Roman" pitchFamily="18" charset="0"/>
              </a:rPr>
              <a:t>systems.</a:t>
            </a:r>
          </a:p>
          <a:p>
            <a:pPr marL="342900" indent="-342900" eaLnBrk="1" hangingPunct="1">
              <a:lnSpc>
                <a:spcPct val="107000"/>
              </a:lnSpc>
              <a:buFontTx/>
              <a:buAutoNum type="arabicPeriod"/>
              <a:tabLst>
                <a:tab pos="3328988" algn="l"/>
              </a:tabLst>
              <a:defRPr/>
            </a:pPr>
            <a:endParaRPr lang="ru-RU" dirty="0">
              <a:solidFill>
                <a:srgbClr val="000000"/>
              </a:solidFill>
              <a:latin typeface="Arial" charset="0"/>
              <a:cs typeface="Times New Roman" pitchFamily="18" charset="0"/>
            </a:endParaRPr>
          </a:p>
          <a:p>
            <a:pPr marL="342900" indent="-342900" eaLnBrk="1" hangingPunct="1">
              <a:lnSpc>
                <a:spcPct val="107000"/>
              </a:lnSpc>
              <a:buFontTx/>
              <a:buAutoNum type="arabicPeriod"/>
              <a:tabLst>
                <a:tab pos="3328988" algn="l"/>
              </a:tabLst>
              <a:defRPr/>
            </a:pPr>
            <a:r>
              <a:rPr lang="en-US" dirty="0">
                <a:solidFill>
                  <a:srgbClr val="000000"/>
                </a:solidFill>
                <a:latin typeface="Arial" charset="0"/>
                <a:cs typeface="Times New Roman" pitchFamily="18" charset="0"/>
              </a:rPr>
              <a:t>COGs of the phenomenal experience generalizing D. Hebb's cellular ensembles.</a:t>
            </a:r>
            <a:endParaRPr lang="ru-RU" dirty="0">
              <a:solidFill>
                <a:srgbClr val="000000"/>
              </a:solidFill>
              <a:latin typeface="Arial" charset="0"/>
              <a:cs typeface="Times New Roman" pitchFamily="18" charset="0"/>
            </a:endParaRPr>
          </a:p>
        </p:txBody>
      </p:sp>
      <p:pic>
        <p:nvPicPr>
          <p:cNvPr id="9" name="Рисунок 6" descr="Anokhin PK.jpg"/>
          <p:cNvPicPr>
            <a:picLocks noChangeAspect="1"/>
          </p:cNvPicPr>
          <p:nvPr/>
        </p:nvPicPr>
        <p:blipFill rotWithShape="1">
          <a:blip r:embed="rId3" cstate="print"/>
          <a:srcRect l="2680" r="2312"/>
          <a:stretch/>
        </p:blipFill>
        <p:spPr bwMode="auto">
          <a:xfrm>
            <a:off x="6314272" y="1846143"/>
            <a:ext cx="1350246" cy="1717852"/>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a:extLst/>
        </p:spPr>
      </p:pic>
      <p:pic>
        <p:nvPicPr>
          <p:cNvPr id="10" name="Picture 2" descr="http://www.spektrum.de/lexika/images/bio/f3f3731_w.jpg"/>
          <p:cNvPicPr>
            <a:picLocks noChangeAspect="1" noChangeArrowheads="1"/>
          </p:cNvPicPr>
          <p:nvPr/>
        </p:nvPicPr>
        <p:blipFill rotWithShape="1">
          <a:blip r:embed="rId4" cstate="print"/>
          <a:srcRect b="-166"/>
          <a:stretch/>
        </p:blipFill>
        <p:spPr bwMode="auto">
          <a:xfrm>
            <a:off x="8807850" y="1846143"/>
            <a:ext cx="1389024" cy="1743441"/>
          </a:xfrm>
          <a:prstGeom prst="rect">
            <a:avLst/>
          </a:prstGeom>
          <a:noFill/>
          <a:ln>
            <a:solidFill>
              <a:schemeClr val="bg1">
                <a:lumMod val="85000"/>
              </a:schemeClr>
            </a:solidFill>
          </a:ln>
          <a:effectLst>
            <a:outerShdw blurRad="50800" dist="38100" dir="2700000" algn="tl" rotWithShape="0">
              <a:prstClr val="black">
                <a:alpha val="40000"/>
              </a:prstClr>
            </a:outerShdw>
          </a:effectLst>
          <a:extLst/>
        </p:spPr>
      </p:pic>
      <p:sp>
        <p:nvSpPr>
          <p:cNvPr id="11" name="TextBox 2"/>
          <p:cNvSpPr txBox="1">
            <a:spLocks noChangeArrowheads="1"/>
          </p:cNvSpPr>
          <p:nvPr/>
        </p:nvSpPr>
        <p:spPr bwMode="auto">
          <a:xfrm>
            <a:off x="6312024" y="1495959"/>
            <a:ext cx="1331455" cy="338554"/>
          </a:xfrm>
          <a:prstGeom prst="rect">
            <a:avLst/>
          </a:prstGeom>
          <a:noFill/>
          <a:ln w="9525">
            <a:noFill/>
            <a:miter lim="800000"/>
            <a:headEnd/>
            <a:tailEnd/>
          </a:ln>
        </p:spPr>
        <p:txBody>
          <a:bodyPr wrap="none">
            <a:spAutoFit/>
          </a:bodyPr>
          <a:lstStyle/>
          <a:p>
            <a:pPr eaLnBrk="1" hangingPunct="1">
              <a:defRPr/>
            </a:pPr>
            <a:r>
              <a:rPr lang="en-US" sz="1600" dirty="0" smtClean="0">
                <a:solidFill>
                  <a:srgbClr val="000000"/>
                </a:solidFill>
                <a:latin typeface="Arial" charset="0"/>
              </a:rPr>
              <a:t>P.K. </a:t>
            </a:r>
            <a:r>
              <a:rPr lang="en-US" sz="1600" dirty="0" err="1" smtClean="0">
                <a:solidFill>
                  <a:srgbClr val="000000"/>
                </a:solidFill>
                <a:latin typeface="Arial" charset="0"/>
              </a:rPr>
              <a:t>Ahokhin</a:t>
            </a:r>
            <a:endParaRPr lang="en-US" sz="1600" dirty="0">
              <a:solidFill>
                <a:srgbClr val="000000"/>
              </a:solidFill>
              <a:latin typeface="Arial" charset="0"/>
            </a:endParaRPr>
          </a:p>
        </p:txBody>
      </p:sp>
      <p:sp>
        <p:nvSpPr>
          <p:cNvPr id="12" name="TextBox 8"/>
          <p:cNvSpPr txBox="1">
            <a:spLocks noChangeArrowheads="1"/>
          </p:cNvSpPr>
          <p:nvPr/>
        </p:nvSpPr>
        <p:spPr bwMode="auto">
          <a:xfrm>
            <a:off x="8953974" y="1495959"/>
            <a:ext cx="1096775" cy="338554"/>
          </a:xfrm>
          <a:prstGeom prst="rect">
            <a:avLst/>
          </a:prstGeom>
          <a:noFill/>
          <a:ln w="9525">
            <a:noFill/>
            <a:miter lim="800000"/>
            <a:headEnd/>
            <a:tailEnd/>
          </a:ln>
        </p:spPr>
        <p:txBody>
          <a:bodyPr wrap="none">
            <a:spAutoFit/>
          </a:bodyPr>
          <a:lstStyle/>
          <a:p>
            <a:pPr algn="ctr" eaLnBrk="1" hangingPunct="1">
              <a:defRPr/>
            </a:pPr>
            <a:r>
              <a:rPr lang="en-US" sz="1600" dirty="0" err="1">
                <a:solidFill>
                  <a:srgbClr val="000000"/>
                </a:solidFill>
                <a:latin typeface="Arial" charset="0"/>
              </a:rPr>
              <a:t>D.O.Hebb</a:t>
            </a:r>
            <a:endParaRPr lang="en-US" sz="1600" dirty="0">
              <a:solidFill>
                <a:srgbClr val="000000"/>
              </a:solidFill>
              <a:latin typeface="Arial" charset="0"/>
            </a:endParaRPr>
          </a:p>
        </p:txBody>
      </p:sp>
      <p:sp>
        <p:nvSpPr>
          <p:cNvPr id="3" name="TextBox 2"/>
          <p:cNvSpPr txBox="1"/>
          <p:nvPr/>
        </p:nvSpPr>
        <p:spPr>
          <a:xfrm>
            <a:off x="427405" y="3751492"/>
            <a:ext cx="10657184" cy="2400657"/>
          </a:xfrm>
          <a:prstGeom prst="rect">
            <a:avLst/>
          </a:prstGeom>
          <a:noFill/>
        </p:spPr>
        <p:txBody>
          <a:bodyPr wrap="square" rtlCol="0">
            <a:spAutoFit/>
          </a:bodyPr>
          <a:lstStyle/>
          <a:p>
            <a:r>
              <a:rPr lang="en-US" sz="2000" b="1" dirty="0">
                <a:solidFill>
                  <a:srgbClr val="C00000"/>
                </a:solidFill>
              </a:rPr>
              <a:t>The basic principle</a:t>
            </a:r>
            <a:r>
              <a:rPr lang="en-US" sz="2000" dirty="0"/>
              <a:t>: </a:t>
            </a:r>
            <a:r>
              <a:rPr lang="en-US" sz="2000" i="1" dirty="0" smtClean="0"/>
              <a:t>The </a:t>
            </a:r>
            <a:r>
              <a:rPr lang="en-US" sz="2000" i="1" dirty="0"/>
              <a:t>brain discovers all possible causal relationships in the outside world and draws all possible conclusions from them. </a:t>
            </a:r>
            <a:endParaRPr lang="ru-RU" sz="2000" i="1" dirty="0" smtClean="0"/>
          </a:p>
          <a:p>
            <a:endParaRPr lang="ru-RU" sz="2000" dirty="0"/>
          </a:p>
          <a:p>
            <a:pPr marL="273050" indent="-273050">
              <a:spcAft>
                <a:spcPts val="600"/>
              </a:spcAft>
              <a:buFont typeface="+mj-lt"/>
              <a:buAutoNum type="arabicPeriod"/>
            </a:pPr>
            <a:r>
              <a:rPr lang="en-US" sz="2000" dirty="0" smtClean="0"/>
              <a:t>Explains </a:t>
            </a:r>
            <a:r>
              <a:rPr lang="en-US" sz="2000" dirty="0"/>
              <a:t>the structure and functions of </a:t>
            </a:r>
            <a:r>
              <a:rPr lang="en-US" sz="2000" dirty="0" smtClean="0"/>
              <a:t>functional systems</a:t>
            </a:r>
            <a:r>
              <a:rPr lang="ru-RU" sz="2000" smtClean="0"/>
              <a:t> </a:t>
            </a:r>
            <a:r>
              <a:rPr lang="en-US" sz="2000" smtClean="0"/>
              <a:t>COGs.</a:t>
            </a:r>
          </a:p>
          <a:p>
            <a:pPr marL="273050" indent="-273050">
              <a:spcAft>
                <a:spcPts val="600"/>
              </a:spcAft>
              <a:buFont typeface="+mj-lt"/>
              <a:buAutoNum type="arabicPeriod"/>
            </a:pPr>
            <a:r>
              <a:rPr lang="en-US" sz="2000" dirty="0" smtClean="0"/>
              <a:t>Explains </a:t>
            </a:r>
            <a:r>
              <a:rPr lang="en-US" sz="2000" dirty="0"/>
              <a:t>the structure and functions of </a:t>
            </a:r>
            <a:r>
              <a:rPr lang="en-US" sz="2000" dirty="0" smtClean="0"/>
              <a:t>the COGs of </a:t>
            </a:r>
            <a:r>
              <a:rPr lang="en-US" sz="2000" dirty="0"/>
              <a:t>phenomenal </a:t>
            </a:r>
            <a:r>
              <a:rPr lang="en-US" sz="2000" dirty="0" smtClean="0"/>
              <a:t>experience. </a:t>
            </a:r>
          </a:p>
          <a:p>
            <a:pPr marL="273050" indent="-273050">
              <a:spcAft>
                <a:spcPts val="600"/>
              </a:spcAft>
              <a:buFont typeface="+mj-lt"/>
              <a:buAutoNum type="arabicPeriod"/>
            </a:pPr>
            <a:r>
              <a:rPr lang="en-US" sz="2000" dirty="0" smtClean="0"/>
              <a:t>Based </a:t>
            </a:r>
            <a:r>
              <a:rPr lang="en-US" sz="2000" dirty="0"/>
              <a:t>on the information laws </a:t>
            </a:r>
            <a:r>
              <a:rPr lang="en-US" sz="2000" dirty="0" smtClean="0"/>
              <a:t>of the external </a:t>
            </a:r>
            <a:r>
              <a:rPr lang="en-US" sz="2000" dirty="0"/>
              <a:t>world </a:t>
            </a:r>
            <a:r>
              <a:rPr lang="en-US" sz="2000" dirty="0" smtClean="0"/>
              <a:t>it ensures </a:t>
            </a:r>
            <a:r>
              <a:rPr lang="en-US" sz="2000" dirty="0"/>
              <a:t>maximum accuracy of </a:t>
            </a:r>
            <a:r>
              <a:rPr lang="en-US" sz="2000" dirty="0" smtClean="0"/>
              <a:t>the </a:t>
            </a:r>
            <a:r>
              <a:rPr lang="en-US" sz="2000" dirty="0"/>
              <a:t>reality </a:t>
            </a:r>
            <a:r>
              <a:rPr lang="en-US" sz="2000" dirty="0" smtClean="0"/>
              <a:t>anticipation.</a:t>
            </a:r>
            <a:endParaRPr lang="ru-RU" sz="2000" i="1" dirty="0">
              <a:solidFill>
                <a:srgbClr val="A50021"/>
              </a:solidFill>
            </a:endParaRPr>
          </a:p>
        </p:txBody>
      </p:sp>
    </p:spTree>
    <p:extLst>
      <p:ext uri="{BB962C8B-B14F-4D97-AF65-F5344CB8AC3E}">
        <p14:creationId xmlns:p14="http://schemas.microsoft.com/office/powerpoint/2010/main" val="3444840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85486" y="3176678"/>
            <a:ext cx="4248150" cy="336550"/>
          </a:xfrm>
          <a:prstGeom prst="rect">
            <a:avLst/>
          </a:prstGeom>
          <a:noFill/>
          <a:ln w="9525">
            <a:noFill/>
            <a:miter lim="800000"/>
            <a:headEnd/>
            <a:tailEnd/>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D80000"/>
                </a:solidFill>
                <a:effectLst/>
                <a:uLnTx/>
                <a:uFillTx/>
                <a:latin typeface="Arial" panose="020B0604020202020204" pitchFamily="34" charset="0"/>
                <a:ea typeface="+mn-ea"/>
                <a:cs typeface="+mn-cs"/>
              </a:rPr>
              <a:t>DEDUCTIVE-NOMOLOGICAL MODEL</a:t>
            </a:r>
            <a:r>
              <a:rPr kumimoji="0" lang="en-US" sz="1600" b="0" i="0" u="none" strike="noStrike" kern="1200" cap="none" spc="0" normalizeH="0" baseline="0" noProof="0" dirty="0">
                <a:ln>
                  <a:noFill/>
                </a:ln>
                <a:solidFill>
                  <a:srgbClr val="990000"/>
                </a:solidFill>
                <a:effectLst/>
                <a:uLnTx/>
                <a:uFillTx/>
                <a:latin typeface="Arial" panose="020B0604020202020204" pitchFamily="34" charset="0"/>
                <a:ea typeface="+mn-ea"/>
                <a:cs typeface="+mn-cs"/>
              </a:rPr>
              <a:t> </a:t>
            </a:r>
          </a:p>
        </p:txBody>
      </p:sp>
      <p:sp>
        <p:nvSpPr>
          <p:cNvPr id="75779" name="Text Box 3"/>
          <p:cNvSpPr txBox="1">
            <a:spLocks noChangeArrowheads="1"/>
          </p:cNvSpPr>
          <p:nvPr/>
        </p:nvSpPr>
        <p:spPr bwMode="auto">
          <a:xfrm>
            <a:off x="1524000" y="1125539"/>
            <a:ext cx="9144000" cy="396875"/>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50000"/>
              </a:spcBef>
              <a:spcAft>
                <a:spcPct val="0"/>
              </a:spcAft>
              <a:buClr>
                <a:srgbClr val="4C3600"/>
              </a:buClr>
              <a:buSzTx/>
              <a:buFontTx/>
              <a:buNone/>
              <a:tabLst/>
              <a:defRPr/>
            </a:pPr>
            <a:endParaRPr kumimoji="0" lang="en-US" sz="20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aphicFrame>
        <p:nvGraphicFramePr>
          <p:cNvPr id="75782" name="Object 6"/>
          <p:cNvGraphicFramePr>
            <a:graphicFrameLocks noGrp="1" noChangeAspect="1"/>
          </p:cNvGraphicFramePr>
          <p:nvPr>
            <p:ph sz="half" idx="2"/>
            <p:extLst/>
          </p:nvPr>
        </p:nvGraphicFramePr>
        <p:xfrm>
          <a:off x="3830601" y="3066560"/>
          <a:ext cx="1900238" cy="1144588"/>
        </p:xfrm>
        <a:graphic>
          <a:graphicData uri="http://schemas.openxmlformats.org/presentationml/2006/ole">
            <mc:AlternateContent xmlns:mc="http://schemas.openxmlformats.org/markup-compatibility/2006">
              <mc:Choice xmlns:v="urn:schemas-microsoft-com:vml" Requires="v">
                <p:oleObj spid="_x0000_s1054" name="Document" r:id="rId4" imgW="4542991" imgH="751450" progId="Word.Document.8">
                  <p:embed/>
                </p:oleObj>
              </mc:Choice>
              <mc:Fallback>
                <p:oleObj name="Document" r:id="rId4" imgW="4542991" imgH="751450" progId="Word.Document.8">
                  <p:embed/>
                  <p:pic>
                    <p:nvPicPr>
                      <p:cNvPr id="75782" name="Object 6"/>
                      <p:cNvPicPr>
                        <a:picLocks noChangeAspect="1" noChangeArrowheads="1"/>
                      </p:cNvPicPr>
                      <p:nvPr/>
                    </p:nvPicPr>
                    <p:blipFill>
                      <a:blip r:embed="rId5">
                        <a:extLst>
                          <a:ext uri="{28A0092B-C50C-407E-A947-70E740481C1C}">
                            <a14:useLocalDpi xmlns:a14="http://schemas.microsoft.com/office/drawing/2010/main" val="0"/>
                          </a:ext>
                        </a:extLst>
                      </a:blip>
                      <a:srcRect r="79243" b="23953"/>
                      <a:stretch>
                        <a:fillRect/>
                      </a:stretch>
                    </p:blipFill>
                    <p:spPr bwMode="auto">
                      <a:xfrm>
                        <a:off x="3830601" y="3066560"/>
                        <a:ext cx="1900238"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5" name="Text Box 9"/>
          <p:cNvSpPr txBox="1">
            <a:spLocks noChangeArrowheads="1"/>
          </p:cNvSpPr>
          <p:nvPr/>
        </p:nvSpPr>
        <p:spPr bwMode="auto">
          <a:xfrm>
            <a:off x="839701" y="4365104"/>
            <a:ext cx="9720188" cy="2031325"/>
          </a:xfrm>
          <a:prstGeom prst="rect">
            <a:avLst/>
          </a:prstGeom>
          <a:noFill/>
          <a:ln w="9525">
            <a:noFill/>
            <a:miter lim="800000"/>
            <a:headEnd/>
            <a:tailEnd/>
          </a:ln>
          <a:effectLst/>
        </p:spPr>
        <p:txBody>
          <a:bodyPr wrap="square">
            <a:spAutoFit/>
          </a:bodyPr>
          <a:lstStyle/>
          <a:p>
            <a:pPr marL="495300" lvl="0" indent="-495300" eaLnBrk="1" hangingPunct="1">
              <a:spcAft>
                <a:spcPct val="20000"/>
              </a:spcAft>
              <a:defRPr/>
            </a:pPr>
            <a:r>
              <a:rPr kumimoji="0" lang="en-US" sz="18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L</a:t>
            </a:r>
            <a:r>
              <a:rPr kumimoji="0" lang="en-US" sz="1800" b="0" i="0" u="none" strike="noStrike" kern="1200" cap="none" spc="0" normalizeH="0" baseline="-2500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1</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L</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m </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lang="en-US" dirty="0">
                <a:solidFill>
                  <a:srgbClr val="000066"/>
                </a:solidFill>
                <a:latin typeface="Times New Roman" panose="02020603050405020304" pitchFamily="18" charset="0"/>
                <a:cs typeface="Times New Roman" panose="02020603050405020304" pitchFamily="18" charset="0"/>
              </a:rPr>
              <a:t>set of laws</a:t>
            </a:r>
            <a:r>
              <a:rPr kumimoji="0" lang="en-US" sz="18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a:t>
            </a:r>
            <a:r>
              <a:rPr kumimoji="0" lang="ru-RU" sz="1800" b="0" i="0" u="none" strike="noStrike" kern="1200" cap="none" spc="0" normalizeH="0" baseline="0" noProof="0" smtClean="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C</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1</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t>
            </a:r>
            <a:r>
              <a:rPr kumimoji="0" lang="en-US" sz="18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C</a:t>
            </a:r>
            <a:r>
              <a:rPr kumimoji="0" lang="en-US" sz="1800" b="0" i="0" u="none" strike="noStrike" kern="1200" cap="none" spc="0" normalizeH="0" baseline="-2500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n</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lang="en-US" dirty="0">
                <a:solidFill>
                  <a:srgbClr val="000066"/>
                </a:solidFill>
                <a:latin typeface="Times New Roman" panose="02020603050405020304" pitchFamily="18" charset="0"/>
                <a:cs typeface="Times New Roman" panose="02020603050405020304" pitchFamily="18" charset="0"/>
              </a:rPr>
              <a:t>set of facts</a:t>
            </a:r>
            <a:r>
              <a:rPr kumimoji="0" lang="en-US" sz="18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a:t>
            </a:r>
            <a:endPar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endParaRPr>
          </a:p>
          <a:p>
            <a:pPr marL="495300" lvl="0" indent="-495300" eaLnBrk="1" hangingPunct="1">
              <a:spcAft>
                <a:spcPct val="20000"/>
              </a:spcAft>
              <a:defRPr/>
            </a:pP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G – </a:t>
            </a:r>
            <a:r>
              <a:rPr lang="en-US" dirty="0">
                <a:solidFill>
                  <a:srgbClr val="000066"/>
                </a:solidFill>
                <a:latin typeface="Times New Roman" panose="02020603050405020304" pitchFamily="18" charset="0"/>
                <a:cs typeface="Times New Roman" panose="02020603050405020304" pitchFamily="18" charset="0"/>
              </a:rPr>
              <a:t>explicable/predicted statement</a:t>
            </a:r>
            <a:r>
              <a:rPr kumimoji="0" lang="en-US" sz="18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 </a:t>
            </a:r>
            <a:endPar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endParaRPr>
          </a:p>
          <a:p>
            <a:pPr marL="495300" lvl="0" indent="-495300" eaLnBrk="1" hangingPunct="1">
              <a:spcAft>
                <a:spcPct val="20000"/>
              </a:spcAft>
              <a:defRPr/>
            </a:pP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L</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1</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,…,L</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m</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C</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1</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t>
            </a:r>
            <a:r>
              <a:rPr kumimoji="0" lang="en-US" sz="18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C</a:t>
            </a:r>
            <a:r>
              <a:rPr kumimoji="0" lang="en-US" sz="1800" b="0" i="0" u="none" strike="noStrike" kern="1200" cap="none" spc="0" normalizeH="0" baseline="-2500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n</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 G;</a:t>
            </a:r>
            <a:r>
              <a:rPr kumimoji="0" lang="ru-RU"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L</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1</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L</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m</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C</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1</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,…,C</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n</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lang="en-US" dirty="0">
                <a:solidFill>
                  <a:srgbClr val="000066"/>
                </a:solidFill>
                <a:latin typeface="Times New Roman" panose="02020603050405020304" pitchFamily="18" charset="0"/>
                <a:cs typeface="Times New Roman" panose="02020603050405020304" pitchFamily="18" charset="0"/>
              </a:rPr>
              <a:t>consistent</a:t>
            </a:r>
            <a:r>
              <a:rPr kumimoji="0" lang="en-US" sz="18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 </a:t>
            </a:r>
            <a:endPar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endParaRPr>
          </a:p>
          <a:p>
            <a:pPr marL="495300" marR="0" lvl="0" indent="-495300" algn="l" defTabSz="914400" rtl="0" eaLnBrk="1" fontAlgn="base" latinLnBrk="0" hangingPunct="1">
              <a:lnSpc>
                <a:spcPct val="100000"/>
              </a:lnSpc>
              <a:spcBef>
                <a:spcPct val="0"/>
              </a:spcBef>
              <a:spcAft>
                <a:spcPct val="20000"/>
              </a:spcAft>
              <a:buClrTx/>
              <a:buSzTx/>
              <a:buFontTx/>
              <a:buNone/>
              <a:tabLst/>
              <a:defRPr/>
            </a:pP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L</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1</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L</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m</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 G,    C</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1</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t>
            </a:r>
            <a:r>
              <a:rPr kumimoji="0" lang="en-US" sz="18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C</a:t>
            </a:r>
            <a:r>
              <a:rPr kumimoji="0" lang="en-US" sz="1800" b="0" i="0" u="none" strike="noStrike" kern="1200" cap="none" spc="0" normalizeH="0" baseline="-2500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n</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 G;</a:t>
            </a:r>
          </a:p>
          <a:p>
            <a:pPr marL="495300" lvl="0" indent="-495300" eaLnBrk="1" hangingPunct="1">
              <a:spcAft>
                <a:spcPct val="20000"/>
              </a:spcAft>
              <a:defRPr/>
            </a:pP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L</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1</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L</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m</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lang="en-US" dirty="0">
                <a:solidFill>
                  <a:srgbClr val="000066"/>
                </a:solidFill>
                <a:latin typeface="Times New Roman" panose="02020603050405020304" pitchFamily="18" charset="0"/>
                <a:cs typeface="Times New Roman" panose="02020603050405020304" pitchFamily="18" charset="0"/>
              </a:rPr>
              <a:t>laws have only quantifiers of universality</a:t>
            </a:r>
            <a:r>
              <a:rPr kumimoji="0" lang="en-US" sz="18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 </a:t>
            </a:r>
            <a:endPar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endParaRPr>
          </a:p>
          <a:p>
            <a:pPr marL="495300" lvl="0" indent="-495300" eaLnBrk="1" hangingPunct="1">
              <a:spcAft>
                <a:spcPct val="20000"/>
              </a:spcAft>
              <a:defRPr/>
            </a:pP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C</a:t>
            </a:r>
            <a:r>
              <a:rPr kumimoji="0" lang="en-US" sz="1800" b="0" i="0" u="none" strike="noStrike" kern="1200" cap="none" spc="0" normalizeH="0" baseline="-2500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1</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t>
            </a:r>
            <a:r>
              <a:rPr kumimoji="0" lang="en-US" sz="18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C</a:t>
            </a:r>
            <a:r>
              <a:rPr kumimoji="0" lang="en-US" sz="1800" b="0" i="0" u="none" strike="noStrike" kern="1200" cap="none" spc="0" normalizeH="0" baseline="-2500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n</a:t>
            </a:r>
            <a:r>
              <a:rPr kumimoji="0" lang="en-US" sz="1800" b="0" i="0"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,G</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ru-RU" sz="1800" b="0" i="0" u="none" strike="noStrike" kern="1200" cap="none" spc="0" normalizeH="0" baseline="0" noProof="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lang="en-US">
                <a:solidFill>
                  <a:srgbClr val="000066"/>
                </a:solidFill>
                <a:latin typeface="Times New Roman" panose="02020603050405020304" pitchFamily="18" charset="0"/>
                <a:cs typeface="Times New Roman" panose="02020603050405020304" pitchFamily="18" charset="0"/>
              </a:rPr>
              <a:t>quantifierless formulas</a:t>
            </a:r>
            <a:r>
              <a:rPr kumimoji="0" lang="en-US" sz="18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a:t>
            </a:r>
            <a:endParaRPr kumimoji="0" lang="ru-RU"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endParaRPr>
          </a:p>
        </p:txBody>
      </p:sp>
      <p:sp>
        <p:nvSpPr>
          <p:cNvPr id="75788" name="Text Box 12"/>
          <p:cNvSpPr txBox="1">
            <a:spLocks noChangeArrowheads="1"/>
          </p:cNvSpPr>
          <p:nvPr/>
        </p:nvSpPr>
        <p:spPr bwMode="auto">
          <a:xfrm>
            <a:off x="1684003" y="69954"/>
            <a:ext cx="8785225" cy="400110"/>
          </a:xfrm>
          <a:prstGeom prst="rect">
            <a:avLst/>
          </a:prstGeom>
          <a:noFill/>
          <a:ln w="9525">
            <a:noFill/>
            <a:miter lim="800000"/>
            <a:headEnd/>
            <a:tailEnd/>
          </a:ln>
          <a:effectLst/>
        </p:spPr>
        <p:txBody>
          <a:bodyPr>
            <a:spAutoFit/>
          </a:bodyPr>
          <a:lstStyle/>
          <a:p>
            <a:pPr lvl="0" algn="ctr" eaLnBrk="1" hangingPunct="1">
              <a:spcBef>
                <a:spcPct val="50000"/>
              </a:spcBef>
              <a:defRPr/>
            </a:pPr>
            <a:r>
              <a:rPr lang="en-US" sz="2000" b="1" dirty="0">
                <a:solidFill>
                  <a:srgbClr val="A50021"/>
                </a:solidFill>
              </a:rPr>
              <a:t>Causality</a:t>
            </a:r>
            <a:endParaRPr kumimoji="0" lang="en-US" sz="2000" b="1" i="0" u="none" strike="noStrike" kern="1200" cap="none" spc="0" normalizeH="0" baseline="0" noProof="0" dirty="0">
              <a:ln>
                <a:noFill/>
              </a:ln>
              <a:solidFill>
                <a:srgbClr val="A50021"/>
              </a:solidFill>
              <a:effectLst/>
              <a:uLnTx/>
              <a:uFillTx/>
              <a:latin typeface="Arial" panose="020B0604020202020204" pitchFamily="34" charset="0"/>
              <a:ea typeface="+mn-ea"/>
              <a:cs typeface="+mn-cs"/>
            </a:endParaRPr>
          </a:p>
        </p:txBody>
      </p:sp>
      <p:sp>
        <p:nvSpPr>
          <p:cNvPr id="75789" name="Text Box 13"/>
          <p:cNvSpPr txBox="1">
            <a:spLocks noChangeArrowheads="1"/>
          </p:cNvSpPr>
          <p:nvPr/>
        </p:nvSpPr>
        <p:spPr bwMode="auto">
          <a:xfrm>
            <a:off x="712019" y="487971"/>
            <a:ext cx="10729192" cy="2246769"/>
          </a:xfrm>
          <a:prstGeom prst="rect">
            <a:avLst/>
          </a:prstGeom>
          <a:noFill/>
          <a:ln w="9525">
            <a:noFill/>
            <a:miter lim="800000"/>
            <a:headEnd/>
            <a:tailEnd/>
          </a:ln>
          <a:effectLst/>
        </p:spPr>
        <p:txBody>
          <a:bodyPr wrap="square">
            <a:spAutoFit/>
          </a:bodyPr>
          <a:lstStyle/>
          <a:p>
            <a:pPr lvl="0" algn="just" eaLnBrk="1" hangingPunct="1">
              <a:defRPr/>
            </a:pPr>
            <a:r>
              <a:rPr lang="en-US" altLang="ru-RU" sz="2000" dirty="0">
                <a:solidFill>
                  <a:srgbClr val="000066"/>
                </a:solidFill>
                <a:latin typeface="Times New Roman" panose="02020603050405020304" pitchFamily="18" charset="0"/>
                <a:cs typeface="Times New Roman" panose="02020603050405020304" pitchFamily="18" charset="0"/>
              </a:rPr>
              <a:t>In the philosophy of science, causality is reduced to prediction and explanation</a:t>
            </a:r>
            <a:r>
              <a:rPr lang="en-US" altLang="ru-RU" sz="2000" dirty="0" smtClean="0">
                <a:solidFill>
                  <a:srgbClr val="000066"/>
                </a:solidFill>
                <a:latin typeface="Times New Roman" panose="02020603050405020304" pitchFamily="18" charset="0"/>
                <a:cs typeface="Times New Roman" panose="02020603050405020304" pitchFamily="18" charset="0"/>
              </a:rPr>
              <a:t>: </a:t>
            </a:r>
          </a:p>
          <a:p>
            <a:pPr lvl="0" algn="just" eaLnBrk="1" hangingPunct="1">
              <a:defRPr/>
            </a:pPr>
            <a:r>
              <a:rPr lang="en-US" altLang="ru-RU" sz="2000" dirty="0" smtClean="0">
                <a:solidFill>
                  <a:srgbClr val="000066"/>
                </a:solidFill>
                <a:latin typeface="Times New Roman" panose="02020603050405020304" pitchFamily="18" charset="0"/>
                <a:cs typeface="Times New Roman" panose="02020603050405020304" pitchFamily="18" charset="0"/>
              </a:rPr>
              <a:t>"</a:t>
            </a:r>
            <a:r>
              <a:rPr lang="en-US" altLang="ru-RU" sz="2000" i="1" dirty="0">
                <a:solidFill>
                  <a:srgbClr val="000066"/>
                </a:solidFill>
                <a:latin typeface="Times New Roman" panose="02020603050405020304" pitchFamily="18" charset="0"/>
                <a:cs typeface="Times New Roman" panose="02020603050405020304" pitchFamily="18" charset="0"/>
              </a:rPr>
              <a:t>causality means predictability</a:t>
            </a:r>
            <a:r>
              <a:rPr lang="en-US" altLang="ru-RU" sz="2000" dirty="0">
                <a:solidFill>
                  <a:srgbClr val="000066"/>
                </a:solidFill>
                <a:latin typeface="Times New Roman" panose="02020603050405020304" pitchFamily="18" charset="0"/>
                <a:cs typeface="Times New Roman" panose="02020603050405020304" pitchFamily="18" charset="0"/>
              </a:rPr>
              <a:t> ... in the sense that if the complete previous situation is known, the event can be predicted ... if all the facts and laws of nature related to the event are given." </a:t>
            </a:r>
            <a:endParaRPr lang="en-US" altLang="ru-RU" sz="2000" dirty="0" smtClean="0">
              <a:solidFill>
                <a:srgbClr val="000066"/>
              </a:solidFill>
              <a:latin typeface="Times New Roman" panose="02020603050405020304" pitchFamily="18" charset="0"/>
              <a:cs typeface="Times New Roman" panose="02020603050405020304" pitchFamily="18" charset="0"/>
            </a:endParaRPr>
          </a:p>
          <a:p>
            <a:pPr lvl="0" algn="just" eaLnBrk="1" hangingPunct="1">
              <a:defRPr/>
            </a:pPr>
            <a:r>
              <a:rPr lang="en-US" altLang="ru-RU" sz="2000" dirty="0">
                <a:solidFill>
                  <a:srgbClr val="000066"/>
                </a:solidFill>
                <a:latin typeface="Times New Roman" panose="02020603050405020304" pitchFamily="18" charset="0"/>
                <a:cs typeface="Times New Roman" panose="02020603050405020304" pitchFamily="18" charset="0"/>
              </a:rPr>
              <a:t>The </a:t>
            </a:r>
            <a:r>
              <a:rPr lang="en-US" altLang="ru-RU" sz="2000" i="1" dirty="0">
                <a:solidFill>
                  <a:srgbClr val="000066"/>
                </a:solidFill>
                <a:latin typeface="Times New Roman" panose="02020603050405020304" pitchFamily="18" charset="0"/>
                <a:cs typeface="Times New Roman" panose="02020603050405020304" pitchFamily="18" charset="0"/>
              </a:rPr>
              <a:t>causal relation </a:t>
            </a:r>
            <a:r>
              <a:rPr lang="en-US" altLang="ru-RU" sz="2000" dirty="0">
                <a:solidFill>
                  <a:srgbClr val="000066"/>
                </a:solidFill>
                <a:latin typeface="Times New Roman" panose="02020603050405020304" pitchFamily="18" charset="0"/>
                <a:cs typeface="Times New Roman" panose="02020603050405020304" pitchFamily="18" charset="0"/>
              </a:rPr>
              <a:t>reduce to the inference of predictions from the available facts and laws. </a:t>
            </a:r>
            <a:endParaRPr lang="en-US" altLang="ru-RU" sz="2000" dirty="0" smtClean="0">
              <a:solidFill>
                <a:srgbClr val="000066"/>
              </a:solidFill>
              <a:latin typeface="Times New Roman" panose="02020603050405020304" pitchFamily="18" charset="0"/>
              <a:cs typeface="Times New Roman" panose="02020603050405020304" pitchFamily="18" charset="0"/>
            </a:endParaRPr>
          </a:p>
          <a:p>
            <a:pPr lvl="0" algn="just" eaLnBrk="1" hangingPunct="1">
              <a:defRPr/>
            </a:pPr>
            <a:r>
              <a:rPr lang="en-US" altLang="ru-RU" sz="2000" dirty="0" smtClean="0">
                <a:solidFill>
                  <a:srgbClr val="000066"/>
                </a:solidFill>
                <a:latin typeface="Times New Roman" panose="02020603050405020304" pitchFamily="18" charset="0"/>
                <a:cs typeface="Times New Roman" panose="02020603050405020304" pitchFamily="18" charset="0"/>
              </a:rPr>
              <a:t>There are two </a:t>
            </a:r>
            <a:r>
              <a:rPr lang="en-US" altLang="ru-RU" sz="2000" dirty="0">
                <a:solidFill>
                  <a:srgbClr val="000066"/>
                </a:solidFill>
                <a:latin typeface="Times New Roman" panose="02020603050405020304" pitchFamily="18" charset="0"/>
                <a:cs typeface="Times New Roman" panose="02020603050405020304" pitchFamily="18" charset="0"/>
              </a:rPr>
              <a:t>types of predictions (explanations</a:t>
            </a:r>
            <a:r>
              <a:rPr lang="en-US" altLang="ru-RU" sz="2000" dirty="0" smtClean="0">
                <a:solidFill>
                  <a:srgbClr val="000066"/>
                </a:solidFill>
                <a:latin typeface="Times New Roman" panose="02020603050405020304" pitchFamily="18" charset="0"/>
                <a:cs typeface="Times New Roman" panose="02020603050405020304" pitchFamily="18" charset="0"/>
              </a:rPr>
              <a:t>): </a:t>
            </a:r>
          </a:p>
          <a:p>
            <a:pPr lvl="0" algn="just" eaLnBrk="1" hangingPunct="1">
              <a:defRPr/>
            </a:pPr>
            <a:r>
              <a:rPr kumimoji="0" lang="en-US" sz="20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1. </a:t>
            </a:r>
            <a:r>
              <a:rPr kumimoji="0" lang="en-US" sz="2000" b="1" i="0" u="none" strike="noStrike" kern="1200" cap="none" spc="0" normalizeH="0" baseline="0" noProof="0" dirty="0" smtClean="0">
                <a:ln>
                  <a:noFill/>
                </a:ln>
                <a:solidFill>
                  <a:srgbClr val="000066"/>
                </a:solidFill>
                <a:effectLst/>
                <a:uLnTx/>
                <a:uFillTx/>
                <a:latin typeface="Times New Roman"/>
                <a:ea typeface="+mn-ea"/>
                <a:cs typeface="+mn-cs"/>
              </a:rPr>
              <a:t>Deductive-</a:t>
            </a:r>
            <a:r>
              <a:rPr kumimoji="0" lang="en-US" sz="2000" b="1" i="0" u="none" strike="noStrike" kern="1200" cap="none" spc="0" normalizeH="0" baseline="0" noProof="0" dirty="0" err="1" smtClean="0">
                <a:ln>
                  <a:noFill/>
                </a:ln>
                <a:solidFill>
                  <a:srgbClr val="000066"/>
                </a:solidFill>
                <a:effectLst/>
                <a:uLnTx/>
                <a:uFillTx/>
                <a:latin typeface="Times New Roman"/>
                <a:ea typeface="+mn-ea"/>
                <a:cs typeface="+mn-cs"/>
              </a:rPr>
              <a:t>Nomological</a:t>
            </a:r>
            <a:r>
              <a:rPr kumimoji="0" lang="en-US" sz="2000" b="0" i="0" u="none" strike="noStrike" kern="1200" cap="none" spc="0" normalizeH="0" baseline="0" noProof="0" dirty="0" smtClean="0">
                <a:ln>
                  <a:noFill/>
                </a:ln>
                <a:solidFill>
                  <a:srgbClr val="000066"/>
                </a:solidFill>
                <a:effectLst/>
                <a:uLnTx/>
                <a:uFillTx/>
                <a:latin typeface="Times New Roman"/>
                <a:ea typeface="+mn-ea"/>
                <a:cs typeface="+mn-cs"/>
              </a:rPr>
              <a:t> </a:t>
            </a:r>
            <a:r>
              <a:rPr kumimoji="0" lang="en-US" sz="2000" b="0" i="0" u="none" strike="noStrike" kern="1200" cap="none" spc="0" normalizeH="0" baseline="0" noProof="0" dirty="0">
                <a:ln>
                  <a:noFill/>
                </a:ln>
                <a:solidFill>
                  <a:srgbClr val="000066"/>
                </a:solidFill>
                <a:effectLst/>
                <a:uLnTx/>
                <a:uFillTx/>
                <a:latin typeface="Times New Roman"/>
                <a:ea typeface="+mn-ea"/>
                <a:cs typeface="+mn-cs"/>
              </a:rPr>
              <a:t>(D-N), </a:t>
            </a:r>
            <a:r>
              <a:rPr lang="en-US" sz="2000" dirty="0">
                <a:solidFill>
                  <a:srgbClr val="000066"/>
                </a:solidFill>
                <a:latin typeface="Times New Roman"/>
              </a:rPr>
              <a:t>based on facts and </a:t>
            </a:r>
            <a:r>
              <a:rPr lang="en-US" sz="2000" dirty="0" smtClean="0">
                <a:solidFill>
                  <a:srgbClr val="000066"/>
                </a:solidFill>
                <a:latin typeface="Times New Roman"/>
              </a:rPr>
              <a:t>deterministic </a:t>
            </a:r>
            <a:r>
              <a:rPr lang="en-US" sz="2000" dirty="0">
                <a:solidFill>
                  <a:srgbClr val="000066"/>
                </a:solidFill>
                <a:latin typeface="Times New Roman"/>
              </a:rPr>
              <a:t>laws; </a:t>
            </a:r>
            <a:endParaRPr kumimoji="0" lang="ru-RU" sz="2000" b="0" i="0" u="none" strike="noStrike" kern="1200" cap="none" spc="0" normalizeH="0" baseline="0" noProof="0" dirty="0">
              <a:ln>
                <a:noFill/>
              </a:ln>
              <a:solidFill>
                <a:srgbClr val="000066"/>
              </a:solidFill>
              <a:effectLst/>
              <a:uLnTx/>
              <a:uFillTx/>
              <a:latin typeface="Times New Roman"/>
              <a:ea typeface="+mn-ea"/>
              <a:cs typeface="+mn-cs"/>
            </a:endParaRPr>
          </a:p>
          <a:p>
            <a:pPr lvl="0" algn="just" eaLnBrk="1" hangingPunct="1">
              <a:defRPr/>
            </a:pPr>
            <a:r>
              <a:rPr kumimoji="0" lang="en-US" sz="2000" b="0" i="0" u="none" strike="noStrike" kern="1200" cap="none" spc="0" normalizeH="0" baseline="0" noProof="0" dirty="0" smtClean="0">
                <a:ln>
                  <a:noFill/>
                </a:ln>
                <a:solidFill>
                  <a:srgbClr val="000066"/>
                </a:solidFill>
                <a:effectLst/>
                <a:uLnTx/>
                <a:uFillTx/>
                <a:latin typeface="Times New Roman"/>
                <a:ea typeface="+mn-ea"/>
                <a:cs typeface="+mn-cs"/>
              </a:rPr>
              <a:t>2. </a:t>
            </a:r>
            <a:r>
              <a:rPr kumimoji="0" lang="en-US" sz="2000" b="1" i="0" u="none" strike="noStrike" kern="1200" cap="none" spc="0" normalizeH="0" baseline="0" noProof="0" dirty="0" smtClean="0">
                <a:ln>
                  <a:noFill/>
                </a:ln>
                <a:solidFill>
                  <a:srgbClr val="000066"/>
                </a:solidFill>
                <a:effectLst/>
                <a:uLnTx/>
                <a:uFillTx/>
                <a:latin typeface="Times New Roman"/>
                <a:ea typeface="+mn-ea"/>
                <a:cs typeface="+mn-cs"/>
              </a:rPr>
              <a:t>Inductive-Statistical</a:t>
            </a:r>
            <a:r>
              <a:rPr kumimoji="0" lang="en-US" sz="2000" b="0" i="0" u="none" strike="noStrike" kern="1200" cap="none" spc="0" normalizeH="0" baseline="0" noProof="0" dirty="0" smtClean="0">
                <a:ln>
                  <a:noFill/>
                </a:ln>
                <a:solidFill>
                  <a:srgbClr val="000066"/>
                </a:solidFill>
                <a:effectLst/>
                <a:uLnTx/>
                <a:uFillTx/>
                <a:latin typeface="Times New Roman"/>
                <a:ea typeface="+mn-ea"/>
                <a:cs typeface="+mn-cs"/>
              </a:rPr>
              <a:t> </a:t>
            </a:r>
            <a:r>
              <a:rPr kumimoji="0" lang="en-US" sz="2000" b="0" i="0" u="none" strike="noStrike" kern="1200" cap="none" spc="0" normalizeH="0" baseline="0" noProof="0" dirty="0">
                <a:ln>
                  <a:noFill/>
                </a:ln>
                <a:solidFill>
                  <a:srgbClr val="000066"/>
                </a:solidFill>
                <a:effectLst/>
                <a:uLnTx/>
                <a:uFillTx/>
                <a:latin typeface="Times New Roman"/>
                <a:ea typeface="+mn-ea"/>
                <a:cs typeface="+mn-cs"/>
              </a:rPr>
              <a:t>(I‑S) </a:t>
            </a:r>
            <a:r>
              <a:rPr lang="en-US" sz="2000" dirty="0">
                <a:solidFill>
                  <a:srgbClr val="000066"/>
                </a:solidFill>
                <a:latin typeface="Times New Roman"/>
              </a:rPr>
              <a:t>based on facts and </a:t>
            </a:r>
            <a:r>
              <a:rPr lang="en-US" sz="2000" dirty="0" smtClean="0">
                <a:solidFill>
                  <a:srgbClr val="000066"/>
                </a:solidFill>
                <a:latin typeface="Times New Roman"/>
              </a:rPr>
              <a:t>probabilistic </a:t>
            </a:r>
            <a:r>
              <a:rPr lang="en-US" sz="2000" dirty="0">
                <a:solidFill>
                  <a:srgbClr val="000066"/>
                </a:solidFill>
                <a:latin typeface="Times New Roman"/>
              </a:rPr>
              <a:t>laws. </a:t>
            </a:r>
            <a:endParaRPr kumimoji="0" lang="en-US" sz="2000" b="0" i="0" u="none" strike="noStrike" kern="1200" cap="none" spc="0" normalizeH="0" baseline="0" noProof="0" dirty="0">
              <a:ln>
                <a:noFill/>
              </a:ln>
              <a:solidFill>
                <a:srgbClr val="000066"/>
              </a:solidFill>
              <a:effectLst/>
              <a:uLnTx/>
              <a:uFillTx/>
              <a:latin typeface="Times New Roman"/>
              <a:ea typeface="+mn-ea"/>
              <a:cs typeface="+mn-cs"/>
            </a:endParaRPr>
          </a:p>
        </p:txBody>
      </p:sp>
      <p:grpSp>
        <p:nvGrpSpPr>
          <p:cNvPr id="2" name="Group 15"/>
          <p:cNvGrpSpPr>
            <a:grpSpLocks/>
          </p:cNvGrpSpPr>
          <p:nvPr/>
        </p:nvGrpSpPr>
        <p:grpSpPr bwMode="auto">
          <a:xfrm>
            <a:off x="9234512" y="2974200"/>
            <a:ext cx="2282825" cy="1144588"/>
            <a:chOff x="208" y="780"/>
            <a:chExt cx="1438" cy="721"/>
          </a:xfrm>
        </p:grpSpPr>
        <p:graphicFrame>
          <p:nvGraphicFramePr>
            <p:cNvPr id="75792" name="Object 16"/>
            <p:cNvGraphicFramePr>
              <a:graphicFrameLocks noChangeAspect="1"/>
            </p:cNvGraphicFramePr>
            <p:nvPr>
              <p:extLst/>
            </p:nvPr>
          </p:nvGraphicFramePr>
          <p:xfrm>
            <a:off x="208" y="780"/>
            <a:ext cx="1197" cy="721"/>
          </p:xfrm>
          <a:graphic>
            <a:graphicData uri="http://schemas.openxmlformats.org/presentationml/2006/ole">
              <mc:AlternateContent xmlns:mc="http://schemas.openxmlformats.org/markup-compatibility/2006">
                <mc:Choice xmlns:v="urn:schemas-microsoft-com:vml" Requires="v">
                  <p:oleObj spid="_x0000_s1055" name="Document" r:id="rId6" imgW="4542991" imgH="751450" progId="Word.Document.8">
                    <p:embed/>
                  </p:oleObj>
                </mc:Choice>
                <mc:Fallback>
                  <p:oleObj name="Document" r:id="rId6" imgW="4542991" imgH="751450" progId="Word.Document.8">
                    <p:embed/>
                    <p:pic>
                      <p:nvPicPr>
                        <p:cNvPr id="75792" name="Object 16"/>
                        <p:cNvPicPr>
                          <a:picLocks noChangeAspect="1" noChangeArrowheads="1"/>
                        </p:cNvPicPr>
                        <p:nvPr/>
                      </p:nvPicPr>
                      <p:blipFill>
                        <a:blip r:embed="rId5">
                          <a:extLst>
                            <a:ext uri="{28A0092B-C50C-407E-A947-70E740481C1C}">
                              <a14:useLocalDpi xmlns:a14="http://schemas.microsoft.com/office/drawing/2010/main" val="0"/>
                            </a:ext>
                          </a:extLst>
                        </a:blip>
                        <a:srcRect r="79243" b="23953"/>
                        <a:stretch>
                          <a:fillRect/>
                        </a:stretch>
                      </p:blipFill>
                      <p:spPr bwMode="auto">
                        <a:xfrm>
                          <a:off x="208" y="780"/>
                          <a:ext cx="1197" cy="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93" name="Text Box 17"/>
            <p:cNvSpPr txBox="1">
              <a:spLocks noChangeArrowheads="1"/>
            </p:cNvSpPr>
            <p:nvPr/>
          </p:nvSpPr>
          <p:spPr bwMode="auto">
            <a:xfrm>
              <a:off x="1374" y="1125"/>
              <a:ext cx="272" cy="250"/>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a:t>
              </a:r>
            </a:p>
          </p:txBody>
        </p:sp>
      </p:grpSp>
      <p:sp>
        <p:nvSpPr>
          <p:cNvPr id="75794" name="Text Box 18"/>
          <p:cNvSpPr txBox="1">
            <a:spLocks noChangeArrowheads="1"/>
          </p:cNvSpPr>
          <p:nvPr/>
        </p:nvSpPr>
        <p:spPr bwMode="auto">
          <a:xfrm>
            <a:off x="5699795" y="3110832"/>
            <a:ext cx="3673475" cy="336550"/>
          </a:xfrm>
          <a:prstGeom prst="rect">
            <a:avLst/>
          </a:prstGeom>
          <a:noFill/>
          <a:ln w="9525">
            <a:noFill/>
            <a:miter lim="800000"/>
            <a:headEnd/>
            <a:tailEnd/>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D80000"/>
                </a:solidFill>
                <a:effectLst/>
                <a:uLnTx/>
                <a:uFillTx/>
                <a:latin typeface="Arial" panose="020B0604020202020204" pitchFamily="34" charset="0"/>
                <a:ea typeface="+mn-ea"/>
                <a:cs typeface="+mn-cs"/>
              </a:rPr>
              <a:t>INDUCTIVE-STATISTICAL MODEL</a:t>
            </a:r>
            <a:r>
              <a:rPr kumimoji="0" lang="en-US" sz="1600" b="0" i="0" u="none" strike="noStrike" kern="1200" cap="none" spc="0" normalizeH="0" baseline="0" noProof="0" dirty="0">
                <a:ln>
                  <a:noFill/>
                </a:ln>
                <a:solidFill>
                  <a:srgbClr val="D80000"/>
                </a:solidFill>
                <a:effectLst/>
                <a:uLnTx/>
                <a:uFillTx/>
                <a:latin typeface="Arial" panose="020B0604020202020204" pitchFamily="34" charset="0"/>
                <a:ea typeface="+mn-ea"/>
                <a:cs typeface="+mn-cs"/>
              </a:rPr>
              <a:t> </a:t>
            </a:r>
          </a:p>
        </p:txBody>
      </p:sp>
    </p:spTree>
    <p:extLst>
      <p:ext uri="{BB962C8B-B14F-4D97-AF65-F5344CB8AC3E}">
        <p14:creationId xmlns:p14="http://schemas.microsoft.com/office/powerpoint/2010/main" val="25205356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p:cNvSpPr txBox="1">
            <a:spLocks noChangeArrowheads="1"/>
          </p:cNvSpPr>
          <p:nvPr/>
        </p:nvSpPr>
        <p:spPr bwMode="auto">
          <a:xfrm>
            <a:off x="767408" y="116632"/>
            <a:ext cx="10873208" cy="4154984"/>
          </a:xfrm>
          <a:prstGeom prst="rect">
            <a:avLst/>
          </a:prstGeom>
          <a:noFill/>
          <a:ln w="31750">
            <a:noFill/>
            <a:prstDash val="sysDot"/>
            <a:miter lim="800000"/>
            <a:headEnd/>
            <a:tailEnd/>
          </a:ln>
          <a:effectLst/>
        </p:spPr>
        <p:txBody>
          <a:bodyPr wrap="square">
            <a:spAutoFit/>
          </a:bodyPr>
          <a:lstStyle/>
          <a:p>
            <a:pPr lvl="0" algn="just" eaLnBrk="1" hangingPunct="1">
              <a:spcAft>
                <a:spcPts val="300"/>
              </a:spcAft>
              <a:defRPr/>
            </a:pPr>
            <a:r>
              <a:rPr lang="en-US" b="1" dirty="0" smtClean="0">
                <a:solidFill>
                  <a:srgbClr val="000066"/>
                </a:solidFill>
                <a:latin typeface="Times New Roman" pitchFamily="18" charset="0"/>
                <a:cs typeface="Times New Roman" pitchFamily="18" charset="0"/>
              </a:rPr>
              <a:t>Statistical </a:t>
            </a:r>
            <a:r>
              <a:rPr lang="en-US" b="1" dirty="0">
                <a:solidFill>
                  <a:srgbClr val="000066"/>
                </a:solidFill>
                <a:latin typeface="Times New Roman" pitchFamily="18" charset="0"/>
                <a:cs typeface="Times New Roman" pitchFamily="18" charset="0"/>
              </a:rPr>
              <a:t>ambiguity</a:t>
            </a:r>
            <a:r>
              <a:rPr lang="en-US" b="1" dirty="0" smtClean="0">
                <a:solidFill>
                  <a:srgbClr val="000066"/>
                </a:solidFill>
                <a:latin typeface="Times New Roman" pitchFamily="18" charset="0"/>
                <a:cs typeface="Times New Roman" pitchFamily="18" charset="0"/>
              </a:rPr>
              <a:t> problem: </a:t>
            </a:r>
            <a:r>
              <a:rPr lang="en-US" dirty="0">
                <a:solidFill>
                  <a:srgbClr val="000066"/>
                </a:solidFill>
                <a:latin typeface="Times New Roman" pitchFamily="18" charset="0"/>
                <a:cs typeface="Times New Roman" pitchFamily="18" charset="0"/>
              </a:rPr>
              <a:t>In inductive statistical inference, two opposite statements can be deduced. </a:t>
            </a:r>
            <a:endParaRPr lang="en-US" dirty="0" smtClean="0">
              <a:solidFill>
                <a:srgbClr val="000066"/>
              </a:solidFill>
              <a:latin typeface="Times New Roman" pitchFamily="18" charset="0"/>
              <a:cs typeface="Times New Roman" pitchFamily="18" charset="0"/>
            </a:endParaRPr>
          </a:p>
          <a:p>
            <a:pPr lvl="0" algn="just" eaLnBrk="1" hangingPunct="1">
              <a:spcAft>
                <a:spcPts val="300"/>
              </a:spcAft>
              <a:defRPr/>
            </a:pPr>
            <a:r>
              <a:rPr lang="en-US" dirty="0" smtClean="0">
                <a:solidFill>
                  <a:srgbClr val="000066"/>
                </a:solidFill>
                <a:latin typeface="Times New Roman" pitchFamily="18" charset="0"/>
                <a:cs typeface="Times New Roman" pitchFamily="18" charset="0"/>
              </a:rPr>
              <a:t>(</a:t>
            </a:r>
            <a:r>
              <a:rPr lang="en-US" dirty="0">
                <a:solidFill>
                  <a:srgbClr val="000066"/>
                </a:solidFill>
                <a:latin typeface="Times New Roman" pitchFamily="18" charset="0"/>
                <a:cs typeface="Times New Roman" pitchFamily="18" charset="0"/>
              </a:rPr>
              <a:t>L1) - ‘Almost all cases of streptococcus are quickly cured by penicillin injection’; </a:t>
            </a:r>
            <a:endParaRPr lang="en-US" dirty="0" smtClean="0">
              <a:solidFill>
                <a:srgbClr val="000066"/>
              </a:solidFill>
              <a:latin typeface="Times New Roman" pitchFamily="18" charset="0"/>
              <a:cs typeface="Times New Roman" pitchFamily="18" charset="0"/>
            </a:endParaRPr>
          </a:p>
          <a:p>
            <a:pPr lvl="0" algn="just" eaLnBrk="1" hangingPunct="1">
              <a:spcAft>
                <a:spcPts val="300"/>
              </a:spcAft>
              <a:defRPr/>
            </a:pPr>
            <a:r>
              <a:rPr lang="en-US" dirty="0" smtClean="0">
                <a:solidFill>
                  <a:srgbClr val="000066"/>
                </a:solidFill>
                <a:latin typeface="Times New Roman" pitchFamily="18" charset="0"/>
                <a:cs typeface="Times New Roman" pitchFamily="18" charset="0"/>
              </a:rPr>
              <a:t>(</a:t>
            </a:r>
            <a:r>
              <a:rPr lang="en-US" dirty="0">
                <a:solidFill>
                  <a:srgbClr val="000066"/>
                </a:solidFill>
                <a:latin typeface="Times New Roman" pitchFamily="18" charset="0"/>
                <a:cs typeface="Times New Roman" pitchFamily="18" charset="0"/>
              </a:rPr>
              <a:t>L2) - ‘Almost always penicillin-resistant streptococcal infection is not cured after penicillin injection</a:t>
            </a:r>
            <a:r>
              <a:rPr lang="en-US" dirty="0" smtClean="0">
                <a:solidFill>
                  <a:srgbClr val="000066"/>
                </a:solidFill>
                <a:latin typeface="Times New Roman" pitchFamily="18" charset="0"/>
                <a:cs typeface="Times New Roman" pitchFamily="18" charset="0"/>
              </a:rPr>
              <a:t>’;</a:t>
            </a:r>
          </a:p>
          <a:p>
            <a:pPr lvl="0" algn="just" eaLnBrk="1" hangingPunct="1">
              <a:spcAft>
                <a:spcPts val="300"/>
              </a:spcAft>
              <a:defRPr/>
            </a:pPr>
            <a:r>
              <a:rPr lang="en-US" dirty="0" smtClean="0">
                <a:solidFill>
                  <a:srgbClr val="000066"/>
                </a:solidFill>
                <a:latin typeface="Times New Roman" pitchFamily="18" charset="0"/>
                <a:cs typeface="Times New Roman" pitchFamily="18" charset="0"/>
              </a:rPr>
              <a:t>(</a:t>
            </a:r>
            <a:r>
              <a:rPr lang="en-US" dirty="0">
                <a:solidFill>
                  <a:srgbClr val="000066"/>
                </a:solidFill>
                <a:latin typeface="Times New Roman" pitchFamily="18" charset="0"/>
                <a:cs typeface="Times New Roman" pitchFamily="18" charset="0"/>
              </a:rPr>
              <a:t>C1) - ‘Jane Jones got sick streptococcal infection</a:t>
            </a:r>
            <a:r>
              <a:rPr lang="en-US" dirty="0" smtClean="0">
                <a:solidFill>
                  <a:srgbClr val="000066"/>
                </a:solidFill>
                <a:latin typeface="Times New Roman" pitchFamily="18" charset="0"/>
                <a:cs typeface="Times New Roman" pitchFamily="18" charset="0"/>
              </a:rPr>
              <a:t>’;</a:t>
            </a:r>
          </a:p>
          <a:p>
            <a:pPr lvl="0" algn="just" eaLnBrk="1" hangingPunct="1">
              <a:spcAft>
                <a:spcPts val="300"/>
              </a:spcAft>
              <a:defRPr/>
            </a:pPr>
            <a:r>
              <a:rPr lang="en-US" dirty="0" smtClean="0">
                <a:solidFill>
                  <a:srgbClr val="000066"/>
                </a:solidFill>
                <a:latin typeface="Times New Roman" pitchFamily="18" charset="0"/>
                <a:cs typeface="Times New Roman" pitchFamily="18" charset="0"/>
              </a:rPr>
              <a:t>(</a:t>
            </a:r>
            <a:r>
              <a:rPr lang="en-US" dirty="0">
                <a:solidFill>
                  <a:srgbClr val="000066"/>
                </a:solidFill>
                <a:latin typeface="Times New Roman" pitchFamily="18" charset="0"/>
                <a:cs typeface="Times New Roman" pitchFamily="18" charset="0"/>
              </a:rPr>
              <a:t>C2) - ‘Jane Jones received a penicillin injection</a:t>
            </a:r>
            <a:r>
              <a:rPr lang="en-US" dirty="0" smtClean="0">
                <a:solidFill>
                  <a:srgbClr val="000066"/>
                </a:solidFill>
                <a:latin typeface="Times New Roman" pitchFamily="18" charset="0"/>
                <a:cs typeface="Times New Roman" pitchFamily="18" charset="0"/>
              </a:rPr>
              <a:t>’;</a:t>
            </a:r>
          </a:p>
          <a:p>
            <a:pPr lvl="0" algn="just" eaLnBrk="1" hangingPunct="1">
              <a:spcAft>
                <a:spcPts val="300"/>
              </a:spcAft>
              <a:defRPr/>
            </a:pPr>
            <a:r>
              <a:rPr lang="en-US" dirty="0" smtClean="0">
                <a:solidFill>
                  <a:srgbClr val="000066"/>
                </a:solidFill>
                <a:latin typeface="Times New Roman" pitchFamily="18" charset="0"/>
                <a:cs typeface="Times New Roman" pitchFamily="18" charset="0"/>
              </a:rPr>
              <a:t>(</a:t>
            </a:r>
            <a:r>
              <a:rPr lang="en-US" dirty="0">
                <a:solidFill>
                  <a:srgbClr val="000066"/>
                </a:solidFill>
                <a:latin typeface="Times New Roman" pitchFamily="18" charset="0"/>
                <a:cs typeface="Times New Roman" pitchFamily="18" charset="0"/>
              </a:rPr>
              <a:t>C3) - ‘Jane Jones has penicillin-resistant streptococcal infection'.</a:t>
            </a:r>
          </a:p>
          <a:p>
            <a:pPr marL="0" marR="0" lvl="0" indent="179388" algn="l" defTabSz="914400" rtl="0" eaLnBrk="1" fontAlgn="base" latinLnBrk="0" hangingPunct="1">
              <a:lnSpc>
                <a:spcPct val="100000"/>
              </a:lnSpc>
              <a:spcBef>
                <a:spcPct val="0"/>
              </a:spcBef>
              <a:spcAft>
                <a:spcPts val="300"/>
              </a:spcAft>
              <a:buClrTx/>
              <a:buSzTx/>
              <a:buFontTx/>
              <a:buNone/>
              <a:tabLst/>
              <a:defRPr/>
            </a:pPr>
            <a:endParaRPr kumimoji="0" lang="en-US" sz="1800" b="0" i="0" u="none" strike="noStrike" kern="1200" cap="none" spc="0" normalizeH="0" baseline="0" noProof="0" dirty="0" smtClean="0">
              <a:ln>
                <a:noFill/>
              </a:ln>
              <a:solidFill>
                <a:srgbClr val="000066"/>
              </a:solidFill>
              <a:effectLst/>
              <a:uLnTx/>
              <a:uFillTx/>
              <a:latin typeface="Times New Roman" pitchFamily="18" charset="0"/>
              <a:ea typeface="+mn-ea"/>
              <a:cs typeface="Times New Roman" pitchFamily="18" charset="0"/>
            </a:endParaRPr>
          </a:p>
          <a:p>
            <a:pPr marL="0" marR="0" lvl="0" indent="179388" algn="l" defTabSz="914400" rtl="0" eaLnBrk="1" fontAlgn="base" latinLnBrk="0" hangingPunct="1">
              <a:lnSpc>
                <a:spcPct val="100000"/>
              </a:lnSpc>
              <a:spcBef>
                <a:spcPct val="0"/>
              </a:spcBef>
              <a:spcAft>
                <a:spcPts val="300"/>
              </a:spcAft>
              <a:buClrTx/>
              <a:buSzTx/>
              <a:buFontTx/>
              <a:buNone/>
              <a:tabLst/>
              <a:defRPr/>
            </a:pPr>
            <a:endParaRPr kumimoji="0" lang="ru-RU" sz="18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endParaRPr>
          </a:p>
          <a:p>
            <a:pPr marL="0" marR="0" lvl="0" indent="179388" algn="l" defTabSz="914400" rtl="0" eaLnBrk="1" fontAlgn="base" latinLnBrk="0" hangingPunct="1">
              <a:lnSpc>
                <a:spcPct val="100000"/>
              </a:lnSpc>
              <a:spcBef>
                <a:spcPct val="0"/>
              </a:spcBef>
              <a:spcAft>
                <a:spcPts val="300"/>
              </a:spcAft>
              <a:buClrTx/>
              <a:buSzTx/>
              <a:buFontTx/>
              <a:buNone/>
              <a:tabLst/>
              <a:defRPr/>
            </a:pPr>
            <a:endParaRPr kumimoji="0" lang="ru-RU" sz="18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endParaRPr>
          </a:p>
          <a:p>
            <a:pPr marL="0" marR="0" lvl="0" indent="179388" algn="l" defTabSz="914400" rtl="0" eaLnBrk="1" fontAlgn="base" latinLnBrk="0" hangingPunct="1">
              <a:lnSpc>
                <a:spcPct val="100000"/>
              </a:lnSpc>
              <a:spcBef>
                <a:spcPct val="0"/>
              </a:spcBef>
              <a:spcAft>
                <a:spcPts val="300"/>
              </a:spcAft>
              <a:buClrTx/>
              <a:buSzTx/>
              <a:buFontTx/>
              <a:buNone/>
              <a:tabLst/>
              <a:defRPr/>
            </a:pPr>
            <a:endParaRPr kumimoji="0" lang="ru-RU" sz="1800" b="0" i="0"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endParaRPr>
          </a:p>
          <a:p>
            <a:pPr marL="0" marR="0" lvl="0" indent="179388" algn="l" defTabSz="914400" rtl="0" eaLnBrk="1" fontAlgn="base" latinLnBrk="0" hangingPunct="1">
              <a:lnSpc>
                <a:spcPct val="100000"/>
              </a:lnSpc>
              <a:spcBef>
                <a:spcPct val="0"/>
              </a:spcBef>
              <a:spcAft>
                <a:spcPts val="300"/>
              </a:spcAft>
              <a:buClrTx/>
              <a:buSzTx/>
              <a:buFontTx/>
              <a:buNone/>
              <a:tabLst/>
              <a:defRPr/>
            </a:pPr>
            <a:endParaRPr kumimoji="0" lang="ru-RU" sz="18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0" marR="0" lvl="0" indent="179388" algn="l" defTabSz="914400" rtl="0" eaLnBrk="1" fontAlgn="base" latinLnBrk="0" hangingPunct="1">
              <a:lnSpc>
                <a:spcPct val="100000"/>
              </a:lnSpc>
              <a:spcBef>
                <a:spcPct val="0"/>
              </a:spcBef>
              <a:spcAft>
                <a:spcPts val="300"/>
              </a:spcAft>
              <a:buClrTx/>
              <a:buSzTx/>
              <a:buFontTx/>
              <a:buNone/>
              <a:tabLst/>
              <a:defRPr/>
            </a:pPr>
            <a:endParaRPr kumimoji="0" lang="ru-RU" sz="18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lvl="0" indent="179388" eaLnBrk="1" hangingPunct="1">
              <a:spcAft>
                <a:spcPts val="300"/>
              </a:spcAft>
              <a:defRPr/>
            </a:pPr>
            <a:r>
              <a:rPr kumimoji="0" lang="en-US" sz="1800" b="0" i="0" u="none" strike="noStrike" kern="1200" cap="none" spc="0" normalizeH="0" baseline="0" noProof="0" dirty="0" smtClean="0">
                <a:ln>
                  <a:noFill/>
                </a:ln>
                <a:solidFill>
                  <a:srgbClr val="C00000"/>
                </a:solidFill>
                <a:effectLst/>
                <a:uLnTx/>
                <a:uFillTx/>
                <a:latin typeface="Times New Roman" panose="02020603050405020304" pitchFamily="18" charset="0"/>
                <a:ea typeface="+mn-ea"/>
                <a:cs typeface="Times New Roman" panose="02020603050405020304" pitchFamily="18" charset="0"/>
              </a:rPr>
              <a:t>Karl Hempel</a:t>
            </a:r>
            <a:r>
              <a:rPr kumimoji="0" lang="ru-RU" sz="1800" b="0" i="0" u="none" strike="noStrike" kern="1200" cap="none" spc="0" normalizeH="0" baseline="0" noProof="0" dirty="0" smtClean="0">
                <a:ln>
                  <a:noFill/>
                </a:ln>
                <a:solidFill>
                  <a:srgbClr val="990000"/>
                </a:solidFill>
                <a:effectLst/>
                <a:uLnTx/>
                <a:uFillTx/>
                <a:latin typeface="Times New Roman" panose="02020603050405020304" pitchFamily="18" charset="0"/>
                <a:ea typeface="+mn-ea"/>
                <a:cs typeface="Times New Roman" panose="02020603050405020304" pitchFamily="18" charset="0"/>
              </a:rPr>
              <a:t>. </a:t>
            </a:r>
            <a:r>
              <a:rPr lang="en-US" altLang="ru-RU" dirty="0">
                <a:solidFill>
                  <a:srgbClr val="990000"/>
                </a:solidFill>
              </a:rPr>
              <a:t>Requirement of Maximal Specificity</a:t>
            </a:r>
            <a:r>
              <a:rPr kumimoji="0" lang="ru-RU" sz="1800" b="0" i="0" u="none" strike="noStrike" kern="1200" cap="none" spc="0" normalizeH="0" baseline="0" noProof="0" dirty="0" smtClean="0">
                <a:ln>
                  <a:noFill/>
                </a:ln>
                <a:solidFill>
                  <a:srgbClr val="990000"/>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smtClean="0">
                <a:ln>
                  <a:noFill/>
                </a:ln>
                <a:solidFill>
                  <a:srgbClr val="990000"/>
                </a:solidFill>
                <a:effectLst/>
                <a:uLnTx/>
                <a:uFillTx/>
                <a:latin typeface="Times New Roman" panose="02020603050405020304" pitchFamily="18" charset="0"/>
                <a:ea typeface="+mn-ea"/>
                <a:cs typeface="Times New Roman" panose="02020603050405020304" pitchFamily="18" charset="0"/>
              </a:rPr>
              <a:t>RMS</a:t>
            </a:r>
            <a:r>
              <a:rPr kumimoji="0" lang="ru-RU" sz="1800" b="0" i="0" u="none" strike="noStrike" kern="1200" cap="none" spc="0" normalizeH="0" baseline="0" noProof="0" dirty="0" smtClean="0">
                <a:ln>
                  <a:noFill/>
                </a:ln>
                <a:solidFill>
                  <a:srgbClr val="990000"/>
                </a:solidFill>
                <a:effectLst/>
                <a:uLnTx/>
                <a:uFillTx/>
                <a:latin typeface="Times New Roman" panose="02020603050405020304" pitchFamily="18" charset="0"/>
                <a:ea typeface="+mn-ea"/>
                <a:cs typeface="Times New Roman" panose="02020603050405020304" pitchFamily="18" charset="0"/>
              </a:rPr>
              <a:t>)</a:t>
            </a:r>
            <a:r>
              <a:rPr kumimoji="0" lang="ru-RU" sz="1800" b="0" i="0"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p>
        </p:txBody>
      </p:sp>
      <p:sp>
        <p:nvSpPr>
          <p:cNvPr id="1029" name="Rectangle 5"/>
          <p:cNvSpPr>
            <a:spLocks noChangeArrowheads="1"/>
          </p:cNvSpPr>
          <p:nvPr/>
        </p:nvSpPr>
        <p:spPr bwMode="auto">
          <a:xfrm>
            <a:off x="1524001" y="-169277"/>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rgbClr val="D80000"/>
                </a:solidFill>
                <a:latin typeface="Arial" pitchFamily="34" charset="0"/>
                <a:cs typeface="Arial" pitchFamily="34" charset="0"/>
              </a:defRPr>
            </a:lvl1pPr>
            <a:lvl2pPr marL="742950" indent="-285750" eaLnBrk="0" hangingPunct="0">
              <a:defRPr sz="1600">
                <a:solidFill>
                  <a:srgbClr val="D80000"/>
                </a:solidFill>
                <a:latin typeface="Arial" pitchFamily="34" charset="0"/>
                <a:cs typeface="Arial" pitchFamily="34" charset="0"/>
              </a:defRPr>
            </a:lvl2pPr>
            <a:lvl3pPr marL="1143000" indent="-228600" eaLnBrk="0" hangingPunct="0">
              <a:defRPr sz="1600">
                <a:solidFill>
                  <a:srgbClr val="D80000"/>
                </a:solidFill>
                <a:latin typeface="Arial" pitchFamily="34" charset="0"/>
                <a:cs typeface="Arial" pitchFamily="34" charset="0"/>
              </a:defRPr>
            </a:lvl3pPr>
            <a:lvl4pPr marL="1600200" indent="-228600" eaLnBrk="0" hangingPunct="0">
              <a:defRPr sz="1600">
                <a:solidFill>
                  <a:srgbClr val="D80000"/>
                </a:solidFill>
                <a:latin typeface="Arial" pitchFamily="34" charset="0"/>
                <a:cs typeface="Arial" pitchFamily="34" charset="0"/>
              </a:defRPr>
            </a:lvl4pPr>
            <a:lvl5pPr marL="2057400" indent="-228600" eaLnBrk="0" hangingPunct="0">
              <a:defRPr sz="1600">
                <a:solidFill>
                  <a:srgbClr val="D80000"/>
                </a:solidFill>
                <a:latin typeface="Arial" pitchFamily="34" charset="0"/>
                <a:cs typeface="Arial" pitchFamily="34" charset="0"/>
              </a:defRPr>
            </a:lvl5pPr>
            <a:lvl6pPr marL="2514600" indent="-228600" eaLnBrk="0" fontAlgn="base" hangingPunct="0">
              <a:spcBef>
                <a:spcPct val="0"/>
              </a:spcBef>
              <a:spcAft>
                <a:spcPct val="0"/>
              </a:spcAft>
              <a:defRPr sz="1600">
                <a:solidFill>
                  <a:srgbClr val="D80000"/>
                </a:solidFill>
                <a:latin typeface="Arial" pitchFamily="34" charset="0"/>
                <a:cs typeface="Arial" pitchFamily="34" charset="0"/>
              </a:defRPr>
            </a:lvl6pPr>
            <a:lvl7pPr marL="2971800" indent="-228600" eaLnBrk="0" fontAlgn="base" hangingPunct="0">
              <a:spcBef>
                <a:spcPct val="0"/>
              </a:spcBef>
              <a:spcAft>
                <a:spcPct val="0"/>
              </a:spcAft>
              <a:defRPr sz="1600">
                <a:solidFill>
                  <a:srgbClr val="D80000"/>
                </a:solidFill>
                <a:latin typeface="Arial" pitchFamily="34" charset="0"/>
                <a:cs typeface="Arial" pitchFamily="34" charset="0"/>
              </a:defRPr>
            </a:lvl7pPr>
            <a:lvl8pPr marL="3429000" indent="-228600" eaLnBrk="0" fontAlgn="base" hangingPunct="0">
              <a:spcBef>
                <a:spcPct val="0"/>
              </a:spcBef>
              <a:spcAft>
                <a:spcPct val="0"/>
              </a:spcAft>
              <a:defRPr sz="1600">
                <a:solidFill>
                  <a:srgbClr val="D80000"/>
                </a:solidFill>
                <a:latin typeface="Arial" pitchFamily="34" charset="0"/>
                <a:cs typeface="Arial" pitchFamily="34" charset="0"/>
              </a:defRPr>
            </a:lvl8pPr>
            <a:lvl9pPr marL="3886200" indent="-228600" eaLnBrk="0" fontAlgn="base" hangingPunct="0">
              <a:spcBef>
                <a:spcPct val="0"/>
              </a:spcBef>
              <a:spcAft>
                <a:spcPct val="0"/>
              </a:spcAft>
              <a:defRPr sz="1600">
                <a:solidFill>
                  <a:srgbClr val="D80000"/>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altLang="ru-RU" sz="1600" b="0" i="0" u="none" strike="noStrike" kern="1200" cap="none" spc="0" normalizeH="0" baseline="0" noProof="0">
              <a:ln>
                <a:noFill/>
              </a:ln>
              <a:solidFill>
                <a:srgbClr val="D80000"/>
              </a:solidFill>
              <a:effectLst/>
              <a:uLnTx/>
              <a:uFillTx/>
              <a:latin typeface="Arial" pitchFamily="34" charset="0"/>
              <a:ea typeface="+mn-ea"/>
              <a:cs typeface="Arial" pitchFamily="34" charset="0"/>
            </a:endParaRPr>
          </a:p>
        </p:txBody>
      </p:sp>
      <p:graphicFrame>
        <p:nvGraphicFramePr>
          <p:cNvPr id="3" name="Объект 2"/>
          <p:cNvGraphicFramePr>
            <a:graphicFrameLocks noChangeAspect="1"/>
          </p:cNvGraphicFramePr>
          <p:nvPr>
            <p:extLst>
              <p:ext uri="{D42A27DB-BD31-4B8C-83A1-F6EECF244321}">
                <p14:modId xmlns:p14="http://schemas.microsoft.com/office/powerpoint/2010/main" val="1810039798"/>
              </p:ext>
            </p:extLst>
          </p:nvPr>
        </p:nvGraphicFramePr>
        <p:xfrm>
          <a:off x="983432" y="4251901"/>
          <a:ext cx="1647825" cy="1000125"/>
        </p:xfrm>
        <a:graphic>
          <a:graphicData uri="http://schemas.openxmlformats.org/presentationml/2006/ole">
            <mc:AlternateContent xmlns:mc="http://schemas.openxmlformats.org/markup-compatibility/2006">
              <mc:Choice xmlns:v="urn:schemas-microsoft-com:vml" Requires="v">
                <p:oleObj spid="_x0000_s2065" name="Document" r:id="rId3" imgW="4542991" imgH="751450" progId="Word.Document.8">
                  <p:embed/>
                </p:oleObj>
              </mc:Choice>
              <mc:Fallback>
                <p:oleObj name="Document" r:id="rId3" imgW="4542991" imgH="751450" progId="Word.Document.8">
                  <p:embed/>
                  <p:pic>
                    <p:nvPicPr>
                      <p:cNvPr id="3" name="Объект 2"/>
                      <p:cNvPicPr>
                        <a:picLocks noChangeAspect="1" noChangeArrowheads="1"/>
                      </p:cNvPicPr>
                      <p:nvPr/>
                    </p:nvPicPr>
                    <p:blipFill>
                      <a:blip r:embed="rId4">
                        <a:extLst>
                          <a:ext uri="{28A0092B-C50C-407E-A947-70E740481C1C}">
                            <a14:useLocalDpi xmlns:a14="http://schemas.microsoft.com/office/drawing/2010/main" val="0"/>
                          </a:ext>
                        </a:extLst>
                      </a:blip>
                      <a:srcRect l="3963" r="75281" b="23953"/>
                      <a:stretch>
                        <a:fillRect/>
                      </a:stretch>
                    </p:blipFill>
                    <p:spPr bwMode="auto">
                      <a:xfrm>
                        <a:off x="983432" y="4251901"/>
                        <a:ext cx="164782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21"/>
          <p:cNvSpPr txBox="1">
            <a:spLocks noChangeArrowheads="1"/>
          </p:cNvSpPr>
          <p:nvPr/>
        </p:nvSpPr>
        <p:spPr bwMode="auto">
          <a:xfrm>
            <a:off x="983432" y="4191558"/>
            <a:ext cx="10261600" cy="2031325"/>
          </a:xfrm>
          <a:prstGeom prst="rect">
            <a:avLst/>
          </a:prstGeom>
          <a:noFill/>
          <a:ln w="9525">
            <a:noFill/>
            <a:miter lim="800000"/>
            <a:headEnd/>
            <a:tailEnd/>
          </a:ln>
          <a:effectLst/>
        </p:spPr>
        <p:txBody>
          <a:bodyPr wrap="square">
            <a:spAutoFit/>
          </a:bodyPr>
          <a:lstStyle/>
          <a:p>
            <a:r>
              <a:rPr kumimoji="0" lang="en-US" b="0" i="0" u="none" strike="noStrike" kern="1200" cap="none" spc="0" normalizeH="0" baseline="0" noProof="0" dirty="0" smtClean="0">
                <a:ln>
                  <a:noFill/>
                </a:ln>
                <a:solidFill>
                  <a:srgbClr val="000066"/>
                </a:solidFill>
                <a:effectLst/>
                <a:uLnTx/>
                <a:uFillTx/>
                <a:latin typeface="Times New Roman"/>
              </a:rPr>
              <a:t>                               </a:t>
            </a:r>
            <a:r>
              <a:rPr lang="en-US" altLang="ru-RU" dirty="0">
                <a:solidFill>
                  <a:srgbClr val="000066"/>
                </a:solidFill>
              </a:rPr>
              <a:t> </a:t>
            </a:r>
            <a:r>
              <a:rPr lang="en-US" altLang="ru-RU" dirty="0">
                <a:solidFill>
                  <a:srgbClr val="000066"/>
                </a:solidFill>
                <a:latin typeface="+mj-lt"/>
              </a:rPr>
              <a:t>Let K be a knowledge state, </a:t>
            </a:r>
            <a:r>
              <a:rPr lang="en-US" altLang="ru-RU" dirty="0" smtClean="0">
                <a:solidFill>
                  <a:srgbClr val="000066"/>
                </a:solidFill>
                <a:latin typeface="+mj-lt"/>
              </a:rPr>
              <a:t>then </a:t>
            </a:r>
            <a:br>
              <a:rPr lang="en-US" altLang="ru-RU" dirty="0" smtClean="0">
                <a:solidFill>
                  <a:srgbClr val="000066"/>
                </a:solidFill>
                <a:latin typeface="+mj-lt"/>
              </a:rPr>
            </a:br>
            <a:r>
              <a:rPr lang="en-US" altLang="ru-RU" dirty="0" smtClean="0">
                <a:solidFill>
                  <a:srgbClr val="000066"/>
                </a:solidFill>
                <a:latin typeface="+mj-lt"/>
              </a:rPr>
              <a:t>		for </a:t>
            </a:r>
            <a:r>
              <a:rPr lang="en-US" altLang="ru-RU" dirty="0">
                <a:solidFill>
                  <a:srgbClr val="000066"/>
                </a:solidFill>
                <a:latin typeface="+mj-lt"/>
              </a:rPr>
              <a:t>any class H for which the following two sentences are contained in K    </a:t>
            </a:r>
            <a:br>
              <a:rPr lang="en-US" altLang="ru-RU" dirty="0">
                <a:solidFill>
                  <a:srgbClr val="000066"/>
                </a:solidFill>
                <a:latin typeface="+mj-lt"/>
              </a:rPr>
            </a:br>
            <a:r>
              <a:rPr lang="en-US" altLang="ru-RU" dirty="0" smtClean="0">
                <a:solidFill>
                  <a:srgbClr val="000066"/>
                </a:solidFill>
                <a:latin typeface="+mj-lt"/>
              </a:rPr>
              <a:t>		            </a:t>
            </a:r>
            <a:r>
              <a:rPr lang="en-US" altLang="ru-RU" dirty="0">
                <a:solidFill>
                  <a:srgbClr val="000066"/>
                </a:solidFill>
                <a:latin typeface="+mj-lt"/>
                <a:sym typeface="Symbol" panose="05050102010706020507" pitchFamily="18" charset="2"/>
              </a:rPr>
              <a:t></a:t>
            </a:r>
            <a:r>
              <a:rPr lang="en-US" altLang="ru-RU" dirty="0">
                <a:solidFill>
                  <a:srgbClr val="000066"/>
                </a:solidFill>
                <a:latin typeface="+mj-lt"/>
              </a:rPr>
              <a:t>x(H(x) </a:t>
            </a:r>
            <a:r>
              <a:rPr lang="en-US" altLang="ru-RU" dirty="0">
                <a:solidFill>
                  <a:srgbClr val="000066"/>
                </a:solidFill>
                <a:latin typeface="+mj-lt"/>
                <a:sym typeface="Symbol" panose="05050102010706020507" pitchFamily="18" charset="2"/>
              </a:rPr>
              <a:t></a:t>
            </a:r>
            <a:r>
              <a:rPr lang="en-US" altLang="ru-RU" dirty="0">
                <a:solidFill>
                  <a:srgbClr val="000066"/>
                </a:solidFill>
                <a:latin typeface="+mj-lt"/>
              </a:rPr>
              <a:t> F(x</a:t>
            </a:r>
            <a:r>
              <a:rPr lang="en-US" altLang="ru-RU" dirty="0" smtClean="0">
                <a:solidFill>
                  <a:srgbClr val="000066"/>
                </a:solidFill>
                <a:latin typeface="+mj-lt"/>
              </a:rPr>
              <a:t>)),       </a:t>
            </a:r>
            <a:r>
              <a:rPr lang="en-US" altLang="ru-RU" dirty="0">
                <a:solidFill>
                  <a:srgbClr val="000066"/>
                </a:solidFill>
                <a:latin typeface="+mj-lt"/>
              </a:rPr>
              <a:t>H(a),</a:t>
            </a:r>
            <a:br>
              <a:rPr lang="en-US" altLang="ru-RU" dirty="0">
                <a:solidFill>
                  <a:srgbClr val="000066"/>
                </a:solidFill>
                <a:latin typeface="+mj-lt"/>
              </a:rPr>
            </a:br>
            <a:r>
              <a:rPr lang="en-US" altLang="ru-RU" dirty="0" smtClean="0">
                <a:solidFill>
                  <a:srgbClr val="000066"/>
                </a:solidFill>
                <a:latin typeface="+mj-lt"/>
              </a:rPr>
              <a:t>		there </a:t>
            </a:r>
            <a:r>
              <a:rPr lang="en-US" altLang="ru-RU" dirty="0">
                <a:solidFill>
                  <a:srgbClr val="000066"/>
                </a:solidFill>
                <a:latin typeface="+mj-lt"/>
              </a:rPr>
              <a:t>is exist in K a statistical law p(G;H) = r’ that r = r’.</a:t>
            </a:r>
            <a:endParaRPr kumimoji="0" lang="en-US" b="0" i="0" u="none" strike="noStrike" kern="1200" cap="none" spc="0" normalizeH="0" baseline="0" noProof="0" dirty="0" smtClean="0">
              <a:ln>
                <a:noFill/>
              </a:ln>
              <a:solidFill>
                <a:srgbClr val="000066"/>
              </a:solidFill>
              <a:effectLst/>
              <a:uLnTx/>
              <a:uFillTx/>
              <a:latin typeface="+mj-lt"/>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en-US" altLang="ru-RU" sz="1800" b="0" i="1" u="none" strike="noStrike" kern="1200" cap="none" spc="0" normalizeH="0" baseline="0" noProof="0" dirty="0" smtClean="0">
              <a:ln>
                <a:noFill/>
              </a:ln>
              <a:solidFill>
                <a:srgbClr val="000066"/>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altLang="ru-RU" sz="1800" b="0" i="1" u="none" strike="noStrike" kern="1200" cap="none" spc="0" normalizeH="0" baseline="0" noProof="0" dirty="0" err="1" smtClean="0">
                <a:ln>
                  <a:noFill/>
                </a:ln>
                <a:solidFill>
                  <a:srgbClr val="000066"/>
                </a:solidFill>
                <a:effectLst/>
                <a:uLnTx/>
                <a:uFillTx/>
                <a:latin typeface="Times New Roman" panose="02020603050405020304" pitchFamily="18" charset="0"/>
                <a:ea typeface="+mn-ea"/>
                <a:cs typeface="Times New Roman" panose="02020603050405020304" pitchFamily="18" charset="0"/>
              </a:rPr>
              <a:t>Vityaev</a:t>
            </a:r>
            <a:r>
              <a:rPr kumimoji="0" lang="en-US" altLang="ru-RU" sz="1800" b="0"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E., </a:t>
            </a:r>
            <a:r>
              <a:rPr kumimoji="0" lang="en-US" altLang="ru-RU" sz="1800" b="0" i="1"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Odintsov</a:t>
            </a:r>
            <a:r>
              <a:rPr kumimoji="0" lang="en-US" altLang="ru-RU" sz="1800" b="0"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S. How to predict consistently? // Trends in Mathematics and Computational Intelligence In: Studies in Computational Intelligence, 796, </a:t>
            </a:r>
            <a:r>
              <a:rPr kumimoji="0" lang="en-US" altLang="ru-RU" sz="1800" b="0" i="1"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María</a:t>
            </a:r>
            <a:r>
              <a:rPr kumimoji="0" lang="en-US" altLang="ru-RU" sz="1800" b="0"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Eugenia Cornejo (</a:t>
            </a:r>
            <a:r>
              <a:rPr kumimoji="0" lang="en-US" altLang="ru-RU" sz="1800" b="0" i="1" u="none" strike="noStrike" kern="1200" cap="none" spc="0" normalizeH="0" baseline="0" noProof="0" dirty="0" err="1">
                <a:ln>
                  <a:noFill/>
                </a:ln>
                <a:solidFill>
                  <a:srgbClr val="000066"/>
                </a:solidFill>
                <a:effectLst/>
                <a:uLnTx/>
                <a:uFillTx/>
                <a:latin typeface="Times New Roman" panose="02020603050405020304" pitchFamily="18" charset="0"/>
                <a:ea typeface="+mn-ea"/>
                <a:cs typeface="Times New Roman" panose="02020603050405020304" pitchFamily="18" charset="0"/>
              </a:rPr>
              <a:t>ed</a:t>
            </a:r>
            <a:r>
              <a:rPr kumimoji="0" lang="en-US" altLang="ru-RU" sz="1800" b="0" i="1"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2019, 35-41</a:t>
            </a:r>
            <a:r>
              <a:rPr kumimoji="0" lang="en-US" altLang="ru-RU"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a:t>
            </a:r>
            <a:r>
              <a:rPr kumimoji="0" lang="ru-RU" altLang="ru-RU" sz="18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Times New Roman" panose="02020603050405020304" pitchFamily="18" charset="0"/>
              </a:rPr>
              <a:t> </a:t>
            </a:r>
          </a:p>
        </p:txBody>
      </p:sp>
      <p:graphicFrame>
        <p:nvGraphicFramePr>
          <p:cNvPr id="2" name="Таблица 1"/>
          <p:cNvGraphicFramePr>
            <a:graphicFrameLocks noGrp="1"/>
          </p:cNvGraphicFramePr>
          <p:nvPr>
            <p:extLst>
              <p:ext uri="{D42A27DB-BD31-4B8C-83A1-F6EECF244321}">
                <p14:modId xmlns:p14="http://schemas.microsoft.com/office/powerpoint/2010/main" val="69524477"/>
              </p:ext>
            </p:extLst>
          </p:nvPr>
        </p:nvGraphicFramePr>
        <p:xfrm>
          <a:off x="3503712" y="2065285"/>
          <a:ext cx="3168351" cy="1674741"/>
        </p:xfrm>
        <a:graphic>
          <a:graphicData uri="http://schemas.openxmlformats.org/drawingml/2006/table">
            <a:tbl>
              <a:tblPr firstRow="1" firstCol="1" lastRow="1" lastCol="1" bandRow="1" bandCol="1"/>
              <a:tblGrid>
                <a:gridCol w="1067263">
                  <a:extLst>
                    <a:ext uri="{9D8B030D-6E8A-4147-A177-3AD203B41FA5}">
                      <a16:colId xmlns:a16="http://schemas.microsoft.com/office/drawing/2014/main" val="1842517852"/>
                    </a:ext>
                  </a:extLst>
                </a:gridCol>
                <a:gridCol w="606895">
                  <a:extLst>
                    <a:ext uri="{9D8B030D-6E8A-4147-A177-3AD203B41FA5}">
                      <a16:colId xmlns:a16="http://schemas.microsoft.com/office/drawing/2014/main" val="284221536"/>
                    </a:ext>
                  </a:extLst>
                </a:gridCol>
                <a:gridCol w="1078150">
                  <a:extLst>
                    <a:ext uri="{9D8B030D-6E8A-4147-A177-3AD203B41FA5}">
                      <a16:colId xmlns:a16="http://schemas.microsoft.com/office/drawing/2014/main" val="1520682613"/>
                    </a:ext>
                  </a:extLst>
                </a:gridCol>
                <a:gridCol w="416043">
                  <a:extLst>
                    <a:ext uri="{9D8B030D-6E8A-4147-A177-3AD203B41FA5}">
                      <a16:colId xmlns:a16="http://schemas.microsoft.com/office/drawing/2014/main" val="1340789790"/>
                    </a:ext>
                  </a:extLst>
                </a:gridCol>
              </a:tblGrid>
              <a:tr h="577461">
                <a:tc gridSpan="2">
                  <a:txBody>
                    <a:bodyPr/>
                    <a:lstStyle/>
                    <a:p>
                      <a:pPr indent="72000" algn="just" fontAlgn="base" hangingPunct="0">
                        <a:spcAft>
                          <a:spcPts val="0"/>
                        </a:spcAft>
                      </a:pPr>
                      <a:r>
                        <a:rPr lang="en-US" sz="1800" dirty="0" smtClean="0">
                          <a:effectLst/>
                          <a:latin typeface="Times New Roman" panose="02020603050405020304" pitchFamily="18" charset="0"/>
                          <a:ea typeface="Times New Roman" panose="02020603050405020304" pitchFamily="18" charset="0"/>
                        </a:rPr>
                        <a:t>Explanation</a:t>
                      </a:r>
                      <a:r>
                        <a:rPr lang="ru-RU" sz="1800" smtClean="0">
                          <a:effectLst/>
                          <a:latin typeface="Times New Roman" panose="02020603050405020304" pitchFamily="18" charset="0"/>
                          <a:ea typeface="Times New Roman" panose="02020603050405020304" pitchFamily="18" charset="0"/>
                        </a:rPr>
                        <a:t> </a:t>
                      </a:r>
                      <a:r>
                        <a:rPr lang="ru-RU" sz="1800" dirty="0">
                          <a:effectLst/>
                          <a:latin typeface="Times New Roman" panose="02020603050405020304" pitchFamily="18" charset="0"/>
                          <a:ea typeface="Times New Roman" panose="02020603050405020304" pitchFamily="18" charset="0"/>
                        </a:rPr>
                        <a:t>1</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tc gridSpan="2">
                  <a:txBody>
                    <a:bodyPr/>
                    <a:lstStyle/>
                    <a:p>
                      <a:pPr indent="72000" algn="just" fontAlgn="base" hangingPunct="0">
                        <a:spcAft>
                          <a:spcPts val="0"/>
                        </a:spcAft>
                      </a:pPr>
                      <a:r>
                        <a:rPr lang="en-US" sz="1800" smtClean="0">
                          <a:effectLst/>
                          <a:latin typeface="Times New Roman" panose="02020603050405020304" pitchFamily="18" charset="0"/>
                          <a:ea typeface="Times New Roman" panose="02020603050405020304" pitchFamily="18" charset="0"/>
                        </a:rPr>
                        <a:t>Explanation</a:t>
                      </a:r>
                      <a:r>
                        <a:rPr lang="ru-RU" sz="1800" smtClean="0">
                          <a:effectLst/>
                          <a:latin typeface="Times New Roman" panose="02020603050405020304" pitchFamily="18" charset="0"/>
                          <a:ea typeface="Times New Roman" panose="02020603050405020304" pitchFamily="18" charset="0"/>
                        </a:rPr>
                        <a:t> </a:t>
                      </a:r>
                      <a:r>
                        <a:rPr lang="ru-RU" sz="1800" dirty="0">
                          <a:effectLst/>
                          <a:latin typeface="Times New Roman" panose="02020603050405020304" pitchFamily="18" charset="0"/>
                          <a:ea typeface="Times New Roman" panose="02020603050405020304" pitchFamily="18" charset="0"/>
                        </a:rPr>
                        <a:t>2</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250620737"/>
                  </a:ext>
                </a:extLst>
              </a:tr>
              <a:tr h="287566">
                <a:tc>
                  <a:txBody>
                    <a:bodyPr/>
                    <a:lstStyle/>
                    <a:p>
                      <a:pPr indent="72000" algn="just" fontAlgn="base" hangingPunct="0">
                        <a:spcAft>
                          <a:spcPts val="0"/>
                        </a:spcAft>
                      </a:pPr>
                      <a:r>
                        <a:rPr lang="ru-RU" sz="1800" dirty="0">
                          <a:effectLst/>
                          <a:latin typeface="Times New Roman" panose="02020603050405020304" pitchFamily="18" charset="0"/>
                          <a:ea typeface="Times New Roman" panose="02020603050405020304" pitchFamily="18" charset="0"/>
                        </a:rPr>
                        <a:t>Л1</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72000" algn="just" fontAlgn="base" hangingPunct="0">
                        <a:spcAft>
                          <a:spcPts val="0"/>
                        </a:spcAft>
                      </a:pPr>
                      <a:endParaRPr lang="ru-RU" sz="1800" dirty="0" smtClean="0">
                        <a:effectLst/>
                        <a:latin typeface="Times New Roman" panose="02020603050405020304" pitchFamily="18" charset="0"/>
                        <a:ea typeface="Times New Roman" panose="02020603050405020304" pitchFamily="18" charset="0"/>
                      </a:endParaRPr>
                    </a:p>
                    <a:p>
                      <a:pPr indent="72000" algn="just" fontAlgn="base" hangingPunct="0">
                        <a:spcAft>
                          <a:spcPts val="0"/>
                        </a:spcAft>
                      </a:pPr>
                      <a:r>
                        <a:rPr lang="ru-RU" sz="1800" dirty="0">
                          <a:effectLst/>
                          <a:latin typeface="Times New Roman" panose="02020603050405020304" pitchFamily="18" charset="0"/>
                          <a:ea typeface="Times New Roman" panose="02020603050405020304" pitchFamily="18" charset="0"/>
                        </a:rPr>
                        <a:t> </a:t>
                      </a:r>
                    </a:p>
                    <a:p>
                      <a:pPr indent="72000" algn="just" fontAlgn="base" hangingPunct="0">
                        <a:spcAft>
                          <a:spcPts val="0"/>
                        </a:spcAft>
                      </a:pPr>
                      <a:r>
                        <a:rPr lang="ru-RU" sz="1800" dirty="0">
                          <a:effectLst/>
                          <a:latin typeface="Times New Roman" panose="02020603050405020304" pitchFamily="18" charset="0"/>
                          <a:ea typeface="Times New Roman" panose="02020603050405020304" pitchFamily="18" charset="0"/>
                        </a:rPr>
                        <a:t>[r]</a:t>
                      </a:r>
                    </a:p>
                    <a:p>
                      <a:pPr indent="72000" algn="just" fontAlgn="base" hangingPunct="0">
                        <a:spcAft>
                          <a:spcPts val="0"/>
                        </a:spcAft>
                      </a:pPr>
                      <a:r>
                        <a:rPr lang="ru-RU" sz="1800" dirty="0">
                          <a:effectLst/>
                          <a:latin typeface="Times New Roman" panose="02020603050405020304" pitchFamily="18" charset="0"/>
                          <a:ea typeface="Times New Roman" panose="02020603050405020304" pitchFamily="18" charset="0"/>
                        </a:rPr>
                        <a:t>  </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72000" algn="just" fontAlgn="base" hangingPunct="0">
                        <a:spcAft>
                          <a:spcPts val="0"/>
                        </a:spcAft>
                      </a:pPr>
                      <a:r>
                        <a:rPr lang="ru-RU" sz="1800" dirty="0">
                          <a:effectLst/>
                          <a:latin typeface="Times New Roman" panose="02020603050405020304" pitchFamily="18" charset="0"/>
                          <a:ea typeface="Times New Roman" panose="02020603050405020304" pitchFamily="18" charset="0"/>
                        </a:rPr>
                        <a:t>Л2</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72000" algn="just" fontAlgn="base" hangingPunct="0">
                        <a:spcAft>
                          <a:spcPts val="0"/>
                        </a:spcAft>
                      </a:pPr>
                      <a:r>
                        <a:rPr lang="ru-RU" sz="1800" dirty="0">
                          <a:effectLst/>
                          <a:latin typeface="Times New Roman" panose="02020603050405020304" pitchFamily="18" charset="0"/>
                          <a:ea typeface="Times New Roman" panose="02020603050405020304" pitchFamily="18" charset="0"/>
                        </a:rPr>
                        <a:t> </a:t>
                      </a:r>
                    </a:p>
                    <a:p>
                      <a:pPr indent="72000" algn="just" fontAlgn="base" hangingPunct="0">
                        <a:spcAft>
                          <a:spcPts val="0"/>
                        </a:spcAft>
                      </a:pPr>
                      <a:r>
                        <a:rPr lang="ru-RU" sz="1800" dirty="0">
                          <a:effectLst/>
                          <a:latin typeface="Times New Roman" panose="02020603050405020304" pitchFamily="18" charset="0"/>
                          <a:ea typeface="Times New Roman" panose="02020603050405020304" pitchFamily="18" charset="0"/>
                        </a:rPr>
                        <a:t>[r]</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283909"/>
                  </a:ext>
                </a:extLst>
              </a:tr>
              <a:tr h="287566">
                <a:tc>
                  <a:txBody>
                    <a:bodyPr/>
                    <a:lstStyle/>
                    <a:p>
                      <a:pPr indent="72000" algn="just" fontAlgn="base" hangingPunct="0">
                        <a:spcAft>
                          <a:spcPts val="0"/>
                        </a:spcAft>
                      </a:pPr>
                      <a:r>
                        <a:rPr lang="ru-RU" sz="1800" dirty="0">
                          <a:effectLst/>
                          <a:latin typeface="Times New Roman" panose="02020603050405020304" pitchFamily="18" charset="0"/>
                          <a:ea typeface="Times New Roman" panose="02020603050405020304" pitchFamily="18" charset="0"/>
                        </a:rPr>
                        <a:t>C1,C2</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ru-RU"/>
                    </a:p>
                  </a:txBody>
                  <a:tcPr/>
                </a:tc>
                <a:tc>
                  <a:txBody>
                    <a:bodyPr/>
                    <a:lstStyle/>
                    <a:p>
                      <a:pPr indent="72000" algn="just" fontAlgn="base" hangingPunct="0">
                        <a:spcAft>
                          <a:spcPts val="0"/>
                        </a:spcAft>
                      </a:pPr>
                      <a:r>
                        <a:rPr lang="ru-RU" sz="1800" dirty="0" smtClean="0">
                          <a:effectLst/>
                          <a:latin typeface="Times New Roman" panose="02020603050405020304" pitchFamily="18" charset="0"/>
                          <a:ea typeface="Times New Roman" panose="02020603050405020304" pitchFamily="18" charset="0"/>
                        </a:rPr>
                        <a:t>C2,C3</a:t>
                      </a:r>
                      <a:endParaRPr lang="ru-RU" sz="1800" dirty="0">
                        <a:effectLst/>
                        <a:latin typeface="Times New Roman" panose="02020603050405020304" pitchFamily="18" charset="0"/>
                        <a:ea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ru-RU"/>
                    </a:p>
                  </a:txBody>
                  <a:tcPr/>
                </a:tc>
                <a:extLst>
                  <a:ext uri="{0D108BD9-81ED-4DB2-BD59-A6C34878D82A}">
                    <a16:rowId xmlns:a16="http://schemas.microsoft.com/office/drawing/2014/main" val="2615396501"/>
                  </a:ext>
                </a:extLst>
              </a:tr>
              <a:tr h="287566">
                <a:tc>
                  <a:txBody>
                    <a:bodyPr/>
                    <a:lstStyle/>
                    <a:p>
                      <a:pPr indent="72000" algn="just" fontAlgn="base" hangingPunct="0">
                        <a:spcAft>
                          <a:spcPts val="0"/>
                        </a:spcAft>
                      </a:pPr>
                      <a:r>
                        <a:rPr lang="ru-RU" sz="1800" dirty="0">
                          <a:effectLst/>
                          <a:latin typeface="Times New Roman" panose="02020603050405020304" pitchFamily="18" charset="0"/>
                          <a:ea typeface="Times New Roman" panose="02020603050405020304" pitchFamily="18" charset="0"/>
                        </a:rPr>
                        <a:t>E</a:t>
                      </a: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ru-RU"/>
                    </a:p>
                  </a:txBody>
                  <a:tcPr/>
                </a:tc>
                <a:tc>
                  <a:txBody>
                    <a:bodyPr/>
                    <a:lstStyle/>
                    <a:p>
                      <a:pPr indent="72000" algn="just" fontAlgn="base" hangingPunct="0">
                        <a:spcAft>
                          <a:spcPts val="0"/>
                        </a:spcAft>
                      </a:pPr>
                      <a:r>
                        <a:rPr lang="ru-RU" sz="1800" dirty="0" smtClean="0">
                          <a:effectLst/>
                          <a:latin typeface="Lucida Sans Unicode" panose="020B0602030504020204" pitchFamily="34" charset="0"/>
                          <a:ea typeface="Times New Roman" panose="02020603050405020304" pitchFamily="18" charset="0"/>
                          <a:cs typeface="Lucida Sans Unicode" panose="020B0602030504020204" pitchFamily="34" charset="0"/>
                        </a:rPr>
                        <a:t>¬</a:t>
                      </a:r>
                      <a:r>
                        <a:rPr lang="ru-RU" sz="1800" dirty="0" smtClean="0">
                          <a:effectLst/>
                          <a:latin typeface="Times New Roman" panose="02020603050405020304" pitchFamily="18" charset="0"/>
                          <a:ea typeface="Times New Roman" panose="02020603050405020304" pitchFamily="18" charset="0"/>
                        </a:rPr>
                        <a:t>E</a:t>
                      </a:r>
                      <a:endParaRPr lang="ru-RU" sz="1800" dirty="0">
                        <a:effectLst/>
                        <a:latin typeface="Times New Roman" panose="02020603050405020304" pitchFamily="18" charset="0"/>
                        <a:ea typeface="Times New Roman" panose="02020603050405020304" pitchFamily="18" charset="0"/>
                      </a:endParaRPr>
                    </a:p>
                  </a:txBody>
                  <a:tcPr marL="17780" marR="177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ru-RU"/>
                    </a:p>
                  </a:txBody>
                  <a:tcPr/>
                </a:tc>
                <a:extLst>
                  <a:ext uri="{0D108BD9-81ED-4DB2-BD59-A6C34878D82A}">
                    <a16:rowId xmlns:a16="http://schemas.microsoft.com/office/drawing/2014/main" val="2094612449"/>
                  </a:ext>
                </a:extLst>
              </a:tr>
            </a:tbl>
          </a:graphicData>
        </a:graphic>
      </p:graphicFrame>
    </p:spTree>
    <p:extLst>
      <p:ext uri="{BB962C8B-B14F-4D97-AF65-F5344CB8AC3E}">
        <p14:creationId xmlns:p14="http://schemas.microsoft.com/office/powerpoint/2010/main" val="255394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90" name="Object 6"/>
          <p:cNvGraphicFramePr>
            <a:graphicFrameLocks noGrp="1" noChangeAspect="1"/>
          </p:cNvGraphicFramePr>
          <p:nvPr>
            <p:ph sz="half" idx="2"/>
            <p:extLst>
              <p:ext uri="{D42A27DB-BD31-4B8C-83A1-F6EECF244321}">
                <p14:modId xmlns:p14="http://schemas.microsoft.com/office/powerpoint/2010/main" val="1309052097"/>
              </p:ext>
            </p:extLst>
          </p:nvPr>
        </p:nvGraphicFramePr>
        <p:xfrm>
          <a:off x="3719736" y="1700808"/>
          <a:ext cx="6985000" cy="3605213"/>
        </p:xfrm>
        <a:graphic>
          <a:graphicData uri="http://schemas.openxmlformats.org/presentationml/2006/ole">
            <mc:AlternateContent xmlns:mc="http://schemas.openxmlformats.org/markup-compatibility/2006">
              <mc:Choice xmlns:v="urn:schemas-microsoft-com:vml" Requires="v">
                <p:oleObj spid="_x0000_s6155" name="Picture" r:id="rId4" imgW="5594760" imgH="3409200" progId="Word.Picture.8">
                  <p:embed/>
                </p:oleObj>
              </mc:Choice>
              <mc:Fallback>
                <p:oleObj name="Picture" r:id="rId4" imgW="5594760" imgH="3409200" progId="Word.Picture.8">
                  <p:embed/>
                  <p:pic>
                    <p:nvPicPr>
                      <p:cNvPr id="9319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736" y="1700808"/>
                        <a:ext cx="6985000" cy="360521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86" name="Text Box 2"/>
          <p:cNvSpPr txBox="1">
            <a:spLocks noChangeArrowheads="1"/>
          </p:cNvSpPr>
          <p:nvPr/>
        </p:nvSpPr>
        <p:spPr bwMode="auto">
          <a:xfrm>
            <a:off x="1272381" y="18864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ru-RU" sz="2400" b="1" dirty="0">
                <a:solidFill>
                  <a:srgbClr val="990000"/>
                </a:solidFill>
              </a:rPr>
              <a:t>Semantic probabilistic inference</a:t>
            </a:r>
            <a:endParaRPr lang="en-US" altLang="ru-RU" sz="2400" dirty="0">
              <a:solidFill>
                <a:srgbClr val="990000"/>
              </a:solidFill>
            </a:endParaRPr>
          </a:p>
        </p:txBody>
      </p:sp>
      <p:sp>
        <p:nvSpPr>
          <p:cNvPr id="93189" name="Text Box 5"/>
          <p:cNvSpPr txBox="1">
            <a:spLocks noChangeArrowheads="1"/>
          </p:cNvSpPr>
          <p:nvPr/>
        </p:nvSpPr>
        <p:spPr bwMode="auto">
          <a:xfrm>
            <a:off x="551385" y="799153"/>
            <a:ext cx="9649890"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defTabSz="950913">
              <a:defRPr sz="2400">
                <a:solidFill>
                  <a:schemeClr val="tx1"/>
                </a:solidFill>
                <a:latin typeface="Times New Roman" panose="02020603050405020304" pitchFamily="18" charset="0"/>
              </a:defRPr>
            </a:lvl1pPr>
            <a:lvl2pPr marL="1093788" indent="-457200" defTabSz="950913">
              <a:defRPr sz="2400">
                <a:solidFill>
                  <a:schemeClr val="tx1"/>
                </a:solidFill>
                <a:latin typeface="Times New Roman" panose="02020603050405020304" pitchFamily="18" charset="0"/>
              </a:defRPr>
            </a:lvl2pPr>
            <a:lvl3pPr marL="1730375" indent="-457200" defTabSz="950913">
              <a:defRPr sz="2400">
                <a:solidFill>
                  <a:schemeClr val="tx1"/>
                </a:solidFill>
                <a:latin typeface="Times New Roman" panose="02020603050405020304" pitchFamily="18" charset="0"/>
              </a:defRPr>
            </a:lvl3pPr>
            <a:lvl4pPr marL="2366963" indent="-457200" defTabSz="950913">
              <a:defRPr sz="2400">
                <a:solidFill>
                  <a:schemeClr val="tx1"/>
                </a:solidFill>
                <a:latin typeface="Times New Roman" panose="02020603050405020304" pitchFamily="18" charset="0"/>
              </a:defRPr>
            </a:lvl4pPr>
            <a:lvl5pPr marL="3003550" indent="-457200" defTabSz="950913">
              <a:defRPr sz="2400">
                <a:solidFill>
                  <a:schemeClr val="tx1"/>
                </a:solidFill>
                <a:latin typeface="Times New Roman" panose="02020603050405020304" pitchFamily="18" charset="0"/>
              </a:defRPr>
            </a:lvl5pPr>
            <a:lvl6pPr marL="3460750" indent="-457200" defTabSz="950913" fontAlgn="base">
              <a:spcBef>
                <a:spcPct val="0"/>
              </a:spcBef>
              <a:spcAft>
                <a:spcPct val="0"/>
              </a:spcAft>
              <a:defRPr sz="2400">
                <a:solidFill>
                  <a:schemeClr val="tx1"/>
                </a:solidFill>
                <a:latin typeface="Times New Roman" panose="02020603050405020304" pitchFamily="18" charset="0"/>
              </a:defRPr>
            </a:lvl6pPr>
            <a:lvl7pPr marL="3917950" indent="-457200" defTabSz="950913" fontAlgn="base">
              <a:spcBef>
                <a:spcPct val="0"/>
              </a:spcBef>
              <a:spcAft>
                <a:spcPct val="0"/>
              </a:spcAft>
              <a:defRPr sz="2400">
                <a:solidFill>
                  <a:schemeClr val="tx1"/>
                </a:solidFill>
                <a:latin typeface="Times New Roman" panose="02020603050405020304" pitchFamily="18" charset="0"/>
              </a:defRPr>
            </a:lvl7pPr>
            <a:lvl8pPr marL="4375150" indent="-457200" defTabSz="950913" fontAlgn="base">
              <a:spcBef>
                <a:spcPct val="0"/>
              </a:spcBef>
              <a:spcAft>
                <a:spcPct val="0"/>
              </a:spcAft>
              <a:defRPr sz="2400">
                <a:solidFill>
                  <a:schemeClr val="tx1"/>
                </a:solidFill>
                <a:latin typeface="Times New Roman" panose="02020603050405020304" pitchFamily="18" charset="0"/>
              </a:defRPr>
            </a:lvl8pPr>
            <a:lvl9pPr marL="4832350" indent="-457200" defTabSz="950913" fontAlgn="base">
              <a:spcBef>
                <a:spcPct val="0"/>
              </a:spcBef>
              <a:spcAft>
                <a:spcPct val="0"/>
              </a:spcAft>
              <a:defRPr sz="2400">
                <a:solidFill>
                  <a:schemeClr val="tx1"/>
                </a:solidFill>
                <a:latin typeface="Times New Roman" panose="02020603050405020304" pitchFamily="18" charset="0"/>
              </a:defRPr>
            </a:lvl9pPr>
          </a:lstStyle>
          <a:p>
            <a:pPr algn="just">
              <a:spcBef>
                <a:spcPct val="5000"/>
              </a:spcBef>
              <a:spcAft>
                <a:spcPct val="5000"/>
              </a:spcAft>
            </a:pPr>
            <a:r>
              <a:rPr lang="en-US" altLang="ru-RU" sz="2000" b="1" i="1" dirty="0" smtClean="0">
                <a:solidFill>
                  <a:srgbClr val="000066"/>
                </a:solidFill>
                <a:cs typeface="Times New Roman" panose="02020603050405020304" pitchFamily="18" charset="0"/>
                <a:sym typeface="Symbol" panose="05050102010706020507" pitchFamily="18" charset="2"/>
              </a:rPr>
              <a:t>Semantic </a:t>
            </a:r>
            <a:r>
              <a:rPr lang="en-US" altLang="ru-RU" sz="2000" b="1" i="1" dirty="0">
                <a:solidFill>
                  <a:srgbClr val="000066"/>
                </a:solidFill>
                <a:cs typeface="Times New Roman" panose="02020603050405020304" pitchFamily="18" charset="0"/>
                <a:sym typeface="Symbol" panose="05050102010706020507" pitchFamily="18" charset="2"/>
              </a:rPr>
              <a:t>Probabilistic Inference</a:t>
            </a:r>
            <a:r>
              <a:rPr lang="en-US" altLang="ru-RU" sz="2000" dirty="0">
                <a:solidFill>
                  <a:srgbClr val="000066"/>
                </a:solidFill>
                <a:cs typeface="Times New Roman" panose="02020603050405020304" pitchFamily="18" charset="0"/>
                <a:sym typeface="Symbol" panose="05050102010706020507" pitchFamily="18" charset="2"/>
              </a:rPr>
              <a:t> (SPI-inference) is the such sequence C</a:t>
            </a:r>
            <a:r>
              <a:rPr lang="en-US" altLang="ru-RU" sz="2000" baseline="-30000" dirty="0">
                <a:solidFill>
                  <a:srgbClr val="000066"/>
                </a:solidFill>
                <a:cs typeface="Times New Roman" panose="02020603050405020304" pitchFamily="18" charset="0"/>
                <a:sym typeface="Symbol" panose="05050102010706020507" pitchFamily="18" charset="2"/>
              </a:rPr>
              <a:t>1</a:t>
            </a:r>
            <a:r>
              <a:rPr lang="en-US" altLang="ru-RU" sz="2000" dirty="0">
                <a:solidFill>
                  <a:srgbClr val="000066"/>
                </a:solidFill>
                <a:cs typeface="Times New Roman" panose="02020603050405020304" pitchFamily="18" charset="0"/>
                <a:sym typeface="Symbol" panose="05050102010706020507" pitchFamily="18" charset="2"/>
              </a:rPr>
              <a:t>,C</a:t>
            </a:r>
            <a:r>
              <a:rPr lang="en-US" altLang="ru-RU" sz="2000" baseline="-30000" dirty="0">
                <a:solidFill>
                  <a:srgbClr val="000066"/>
                </a:solidFill>
                <a:cs typeface="Times New Roman" panose="02020603050405020304" pitchFamily="18" charset="0"/>
                <a:sym typeface="Symbol" panose="05050102010706020507" pitchFamily="18" charset="2"/>
              </a:rPr>
              <a:t>2</a:t>
            </a:r>
            <a:r>
              <a:rPr lang="en-US" altLang="ru-RU" sz="2000" dirty="0">
                <a:solidFill>
                  <a:srgbClr val="000066"/>
                </a:solidFill>
                <a:cs typeface="Times New Roman" panose="02020603050405020304" pitchFamily="18" charset="0"/>
                <a:sym typeface="Symbol" panose="05050102010706020507" pitchFamily="18" charset="2"/>
              </a:rPr>
              <a:t>,...,C</a:t>
            </a:r>
            <a:r>
              <a:rPr lang="en-US" altLang="ru-RU" sz="2000" baseline="-30000" dirty="0">
                <a:solidFill>
                  <a:srgbClr val="000066"/>
                </a:solidFill>
                <a:cs typeface="Times New Roman" panose="02020603050405020304" pitchFamily="18" charset="0"/>
                <a:sym typeface="Symbol" panose="05050102010706020507" pitchFamily="18" charset="2"/>
              </a:rPr>
              <a:t>n</a:t>
            </a:r>
            <a:r>
              <a:rPr lang="en-US" altLang="ru-RU" sz="2000" dirty="0">
                <a:solidFill>
                  <a:srgbClr val="000066"/>
                </a:solidFill>
                <a:cs typeface="Times New Roman" panose="02020603050405020304" pitchFamily="18" charset="0"/>
                <a:sym typeface="Symbol" panose="05050102010706020507" pitchFamily="18" charset="2"/>
              </a:rPr>
              <a:t> of probabilistic laws </a:t>
            </a:r>
            <a:r>
              <a:rPr lang="en-GB" altLang="ru-RU" sz="2000" dirty="0">
                <a:solidFill>
                  <a:srgbClr val="000066"/>
                </a:solidFill>
                <a:cs typeface="Times New Roman" panose="02020603050405020304" pitchFamily="18" charset="0"/>
                <a:sym typeface="Symbol" panose="05050102010706020507" pitchFamily="18" charset="2"/>
              </a:rPr>
              <a:t>C</a:t>
            </a:r>
            <a:r>
              <a:rPr lang="en-GB" altLang="ru-RU" sz="2000" baseline="-25000" dirty="0">
                <a:solidFill>
                  <a:srgbClr val="000066"/>
                </a:solidFill>
                <a:cs typeface="Times New Roman" panose="02020603050405020304" pitchFamily="18" charset="0"/>
                <a:sym typeface="Symbol" panose="05050102010706020507" pitchFamily="18" charset="2"/>
              </a:rPr>
              <a:t>i</a:t>
            </a:r>
            <a:r>
              <a:rPr lang="en-GB" altLang="ru-RU" sz="2000" dirty="0">
                <a:solidFill>
                  <a:srgbClr val="000066"/>
                </a:solidFill>
                <a:cs typeface="Times New Roman" panose="02020603050405020304" pitchFamily="18" charset="0"/>
                <a:sym typeface="Symbol" panose="05050102010706020507" pitchFamily="18" charset="2"/>
              </a:rPr>
              <a:t> = (A</a:t>
            </a:r>
            <a:r>
              <a:rPr lang="en-GB" altLang="ru-RU" sz="2000" baseline="30000" dirty="0">
                <a:solidFill>
                  <a:srgbClr val="000066"/>
                </a:solidFill>
                <a:cs typeface="Times New Roman" panose="02020603050405020304" pitchFamily="18" charset="0"/>
                <a:sym typeface="Symbol" panose="05050102010706020507" pitchFamily="18" charset="2"/>
              </a:rPr>
              <a:t>i</a:t>
            </a:r>
            <a:r>
              <a:rPr lang="en-GB" altLang="ru-RU" sz="2000" baseline="-30000" dirty="0">
                <a:solidFill>
                  <a:srgbClr val="000066"/>
                </a:solidFill>
                <a:cs typeface="Times New Roman" panose="02020603050405020304" pitchFamily="18" charset="0"/>
                <a:sym typeface="Symbol" panose="05050102010706020507" pitchFamily="18" charset="2"/>
              </a:rPr>
              <a:t>1</a:t>
            </a:r>
            <a:r>
              <a:rPr lang="en-GB" altLang="ru-RU" sz="2000" dirty="0">
                <a:solidFill>
                  <a:srgbClr val="000066"/>
                </a:solidFill>
                <a:cs typeface="Times New Roman" panose="02020603050405020304" pitchFamily="18" charset="0"/>
                <a:sym typeface="Symbol" panose="05050102010706020507" pitchFamily="18" charset="2"/>
              </a:rPr>
              <a:t>&amp;...&amp; </a:t>
            </a:r>
            <a:r>
              <a:rPr lang="en-GB" altLang="ru-RU" sz="2000" dirty="0" err="1">
                <a:solidFill>
                  <a:srgbClr val="000066"/>
                </a:solidFill>
                <a:cs typeface="Times New Roman" panose="02020603050405020304" pitchFamily="18" charset="0"/>
                <a:sym typeface="Symbol" panose="05050102010706020507" pitchFamily="18" charset="2"/>
              </a:rPr>
              <a:t>A</a:t>
            </a:r>
            <a:r>
              <a:rPr lang="en-GB" altLang="ru-RU" sz="2000" baseline="30000" dirty="0" err="1">
                <a:solidFill>
                  <a:srgbClr val="000066"/>
                </a:solidFill>
                <a:cs typeface="Times New Roman" panose="02020603050405020304" pitchFamily="18" charset="0"/>
                <a:sym typeface="Symbol" panose="05050102010706020507" pitchFamily="18" charset="2"/>
              </a:rPr>
              <a:t>i</a:t>
            </a:r>
            <a:r>
              <a:rPr lang="en-GB" altLang="ru-RU" sz="2000" baseline="-30000" dirty="0" err="1">
                <a:solidFill>
                  <a:srgbClr val="000066"/>
                </a:solidFill>
                <a:cs typeface="Times New Roman" panose="02020603050405020304" pitchFamily="18" charset="0"/>
                <a:sym typeface="Symbol" panose="05050102010706020507" pitchFamily="18" charset="2"/>
              </a:rPr>
              <a:t>ki</a:t>
            </a:r>
            <a:r>
              <a:rPr lang="en-GB" altLang="ru-RU" sz="2000" dirty="0">
                <a:solidFill>
                  <a:srgbClr val="000066"/>
                </a:solidFill>
                <a:cs typeface="Times New Roman" panose="02020603050405020304" pitchFamily="18" charset="0"/>
                <a:sym typeface="Symbol" panose="05050102010706020507" pitchFamily="18" charset="2"/>
              </a:rPr>
              <a:t> </a:t>
            </a:r>
            <a:r>
              <a:rPr lang="en-US" altLang="ru-RU" sz="2000" dirty="0">
                <a:solidFill>
                  <a:srgbClr val="000066"/>
                </a:solidFill>
                <a:sym typeface="Symbol" panose="05050102010706020507" pitchFamily="18" charset="2"/>
              </a:rPr>
              <a:t></a:t>
            </a:r>
            <a:r>
              <a:rPr lang="en-GB" altLang="ru-RU" sz="2000" dirty="0">
                <a:solidFill>
                  <a:srgbClr val="000066"/>
                </a:solidFill>
                <a:cs typeface="Times New Roman" panose="02020603050405020304" pitchFamily="18" charset="0"/>
                <a:sym typeface="Symbol" panose="05050102010706020507" pitchFamily="18" charset="2"/>
              </a:rPr>
              <a:t> G), </a:t>
            </a:r>
            <a:r>
              <a:rPr lang="en-GB" altLang="ru-RU" sz="2000" dirty="0" err="1">
                <a:solidFill>
                  <a:srgbClr val="000066"/>
                </a:solidFill>
                <a:cs typeface="Times New Roman" panose="02020603050405020304" pitchFamily="18" charset="0"/>
                <a:sym typeface="Symbol" panose="05050102010706020507" pitchFamily="18" charset="2"/>
              </a:rPr>
              <a:t>i</a:t>
            </a:r>
            <a:r>
              <a:rPr lang="en-GB" altLang="ru-RU" sz="2000" dirty="0">
                <a:solidFill>
                  <a:srgbClr val="000066"/>
                </a:solidFill>
                <a:cs typeface="Times New Roman" panose="02020603050405020304" pitchFamily="18" charset="0"/>
                <a:sym typeface="Symbol" panose="05050102010706020507" pitchFamily="18" charset="2"/>
              </a:rPr>
              <a:t>=1,…,n</a:t>
            </a:r>
            <a:r>
              <a:rPr lang="en-US" altLang="ru-RU" sz="2000" dirty="0">
                <a:solidFill>
                  <a:srgbClr val="000066"/>
                </a:solidFill>
                <a:cs typeface="Times New Roman" panose="02020603050405020304" pitchFamily="18" charset="0"/>
                <a:sym typeface="Symbol" panose="05050102010706020507" pitchFamily="18" charset="2"/>
              </a:rPr>
              <a:t> that:</a:t>
            </a:r>
          </a:p>
          <a:p>
            <a:pPr lvl="1" algn="just">
              <a:spcBef>
                <a:spcPct val="5000"/>
              </a:spcBef>
              <a:spcAft>
                <a:spcPct val="5000"/>
              </a:spcAft>
              <a:buFontTx/>
              <a:buAutoNum type="arabicPeriod"/>
            </a:pPr>
            <a:r>
              <a:rPr lang="en-GB" altLang="ru-RU" sz="2000" dirty="0">
                <a:solidFill>
                  <a:srgbClr val="000066"/>
                </a:solidFill>
                <a:cs typeface="Times New Roman" panose="02020603050405020304" pitchFamily="18" charset="0"/>
                <a:sym typeface="Symbol" panose="05050102010706020507" pitchFamily="18" charset="2"/>
              </a:rPr>
              <a:t>the rule C</a:t>
            </a:r>
            <a:r>
              <a:rPr lang="en-GB" altLang="ru-RU" sz="2000" baseline="-30000" dirty="0">
                <a:solidFill>
                  <a:srgbClr val="000066"/>
                </a:solidFill>
                <a:cs typeface="Times New Roman" panose="02020603050405020304" pitchFamily="18" charset="0"/>
                <a:sym typeface="Symbol" panose="05050102010706020507" pitchFamily="18" charset="2"/>
              </a:rPr>
              <a:t>i</a:t>
            </a:r>
            <a:r>
              <a:rPr lang="en-GB" altLang="ru-RU" sz="2000" dirty="0">
                <a:solidFill>
                  <a:srgbClr val="000066"/>
                </a:solidFill>
                <a:cs typeface="Times New Roman" panose="02020603050405020304" pitchFamily="18" charset="0"/>
                <a:sym typeface="Symbol" panose="05050102010706020507" pitchFamily="18" charset="2"/>
              </a:rPr>
              <a:t> is a </a:t>
            </a:r>
            <a:r>
              <a:rPr lang="en-GB" altLang="ru-RU" sz="2000" dirty="0" err="1">
                <a:solidFill>
                  <a:srgbClr val="000066"/>
                </a:solidFill>
                <a:cs typeface="Times New Roman" panose="02020603050405020304" pitchFamily="18" charset="0"/>
                <a:sym typeface="Symbol" panose="05050102010706020507" pitchFamily="18" charset="2"/>
              </a:rPr>
              <a:t>subrule</a:t>
            </a:r>
            <a:r>
              <a:rPr lang="en-GB" altLang="ru-RU" sz="2000" dirty="0">
                <a:solidFill>
                  <a:srgbClr val="000066"/>
                </a:solidFill>
                <a:cs typeface="Times New Roman" panose="02020603050405020304" pitchFamily="18" charset="0"/>
                <a:sym typeface="Symbol" panose="05050102010706020507" pitchFamily="18" charset="2"/>
              </a:rPr>
              <a:t> of the rule C</a:t>
            </a:r>
            <a:r>
              <a:rPr lang="en-GB" altLang="ru-RU" sz="2000" baseline="-30000" dirty="0">
                <a:solidFill>
                  <a:srgbClr val="000066"/>
                </a:solidFill>
                <a:cs typeface="Times New Roman" panose="02020603050405020304" pitchFamily="18" charset="0"/>
                <a:sym typeface="Symbol" panose="05050102010706020507" pitchFamily="18" charset="2"/>
              </a:rPr>
              <a:t>i+1</a:t>
            </a:r>
            <a:r>
              <a:rPr lang="en-GB" altLang="ru-RU" sz="2000" dirty="0">
                <a:solidFill>
                  <a:srgbClr val="000066"/>
                </a:solidFill>
                <a:cs typeface="Times New Roman" panose="02020603050405020304" pitchFamily="18" charset="0"/>
                <a:sym typeface="Symbol" panose="05050102010706020507" pitchFamily="18" charset="2"/>
              </a:rPr>
              <a:t>;</a:t>
            </a:r>
          </a:p>
          <a:p>
            <a:pPr lvl="1" algn="just">
              <a:spcBef>
                <a:spcPct val="5000"/>
              </a:spcBef>
              <a:spcAft>
                <a:spcPct val="5000"/>
              </a:spcAft>
              <a:buFontTx/>
              <a:buAutoNum type="arabicPeriod"/>
            </a:pPr>
            <a:r>
              <a:rPr lang="en-GB" altLang="ru-RU" sz="2000" dirty="0" err="1">
                <a:solidFill>
                  <a:srgbClr val="000066"/>
                </a:solidFill>
                <a:cs typeface="Times New Roman" panose="02020603050405020304" pitchFamily="18" charset="0"/>
                <a:sym typeface="Symbol" panose="05050102010706020507" pitchFamily="18" charset="2"/>
              </a:rPr>
              <a:t>Prob</a:t>
            </a:r>
            <a:r>
              <a:rPr lang="en-GB" altLang="ru-RU" sz="2000" dirty="0">
                <a:solidFill>
                  <a:srgbClr val="000066"/>
                </a:solidFill>
                <a:cs typeface="Times New Roman" panose="02020603050405020304" pitchFamily="18" charset="0"/>
                <a:sym typeface="Symbol" panose="05050102010706020507" pitchFamily="18" charset="2"/>
              </a:rPr>
              <a:t>(C</a:t>
            </a:r>
            <a:r>
              <a:rPr lang="en-GB" altLang="ru-RU" sz="2000" baseline="-30000" dirty="0">
                <a:solidFill>
                  <a:srgbClr val="000066"/>
                </a:solidFill>
                <a:cs typeface="Times New Roman" panose="02020603050405020304" pitchFamily="18" charset="0"/>
                <a:sym typeface="Symbol" panose="05050102010706020507" pitchFamily="18" charset="2"/>
              </a:rPr>
              <a:t>i+1</a:t>
            </a:r>
            <a:r>
              <a:rPr lang="en-GB" altLang="ru-RU" sz="2000" dirty="0">
                <a:solidFill>
                  <a:srgbClr val="000066"/>
                </a:solidFill>
                <a:cs typeface="Times New Roman" panose="02020603050405020304" pitchFamily="18" charset="0"/>
                <a:sym typeface="Symbol" panose="05050102010706020507" pitchFamily="18" charset="2"/>
              </a:rPr>
              <a:t>) &gt; </a:t>
            </a:r>
            <a:r>
              <a:rPr lang="en-GB" altLang="ru-RU" sz="2000" dirty="0" err="1">
                <a:solidFill>
                  <a:srgbClr val="000066"/>
                </a:solidFill>
                <a:cs typeface="Times New Roman" panose="02020603050405020304" pitchFamily="18" charset="0"/>
                <a:sym typeface="Symbol" panose="05050102010706020507" pitchFamily="18" charset="2"/>
              </a:rPr>
              <a:t>Prob</a:t>
            </a:r>
            <a:r>
              <a:rPr lang="en-GB" altLang="ru-RU" sz="2000" dirty="0">
                <a:solidFill>
                  <a:srgbClr val="000066"/>
                </a:solidFill>
                <a:cs typeface="Times New Roman" panose="02020603050405020304" pitchFamily="18" charset="0"/>
                <a:sym typeface="Symbol" panose="05050102010706020507" pitchFamily="18" charset="2"/>
              </a:rPr>
              <a:t>(C</a:t>
            </a:r>
            <a:r>
              <a:rPr lang="en-GB" altLang="ru-RU" sz="2000" baseline="-30000" dirty="0">
                <a:solidFill>
                  <a:srgbClr val="000066"/>
                </a:solidFill>
                <a:cs typeface="Times New Roman" panose="02020603050405020304" pitchFamily="18" charset="0"/>
                <a:sym typeface="Symbol" panose="05050102010706020507" pitchFamily="18" charset="2"/>
              </a:rPr>
              <a:t>i</a:t>
            </a:r>
            <a:r>
              <a:rPr lang="en-GB" altLang="ru-RU" sz="2000" dirty="0">
                <a:solidFill>
                  <a:srgbClr val="000066"/>
                </a:solidFill>
                <a:cs typeface="Times New Roman" panose="02020603050405020304" pitchFamily="18" charset="0"/>
                <a:sym typeface="Symbol" panose="05050102010706020507" pitchFamily="18" charset="2"/>
              </a:rPr>
              <a:t>), </a:t>
            </a:r>
            <a:r>
              <a:rPr lang="en-US" altLang="ru-RU" sz="2000" dirty="0" err="1">
                <a:solidFill>
                  <a:srgbClr val="000066"/>
                </a:solidFill>
                <a:cs typeface="Times New Roman" panose="02020603050405020304" pitchFamily="18" charset="0"/>
                <a:sym typeface="Symbol" panose="05050102010706020507" pitchFamily="18" charset="2"/>
              </a:rPr>
              <a:t>i</a:t>
            </a:r>
            <a:r>
              <a:rPr lang="en-US" altLang="ru-RU" sz="2000" dirty="0">
                <a:solidFill>
                  <a:srgbClr val="000066"/>
                </a:solidFill>
                <a:cs typeface="Times New Roman" panose="02020603050405020304" pitchFamily="18" charset="0"/>
                <a:sym typeface="Symbol" panose="05050102010706020507" pitchFamily="18" charset="2"/>
              </a:rPr>
              <a:t> = 1,2,...n-1</a:t>
            </a:r>
            <a:r>
              <a:rPr lang="en-GB" altLang="ru-RU" sz="2000" dirty="0" smtClean="0">
                <a:solidFill>
                  <a:srgbClr val="000066"/>
                </a:solidFill>
                <a:cs typeface="Times New Roman" panose="02020603050405020304" pitchFamily="18" charset="0"/>
                <a:sym typeface="Symbol" panose="05050102010706020507" pitchFamily="18" charset="2"/>
              </a:rPr>
              <a:t>.</a:t>
            </a:r>
            <a:r>
              <a:rPr lang="ru-RU" altLang="ru-RU" sz="2000" smtClean="0">
                <a:solidFill>
                  <a:srgbClr val="000066"/>
                </a:solidFill>
                <a:cs typeface="Times New Roman" panose="02020603050405020304" pitchFamily="18" charset="0"/>
                <a:sym typeface="Symbol" panose="05050102010706020507" pitchFamily="18" charset="2"/>
              </a:rPr>
              <a:t>     </a:t>
            </a:r>
          </a:p>
          <a:p>
            <a:pPr lvl="1" algn="just">
              <a:spcBef>
                <a:spcPct val="5000"/>
              </a:spcBef>
              <a:spcAft>
                <a:spcPct val="5000"/>
              </a:spcAft>
              <a:buFontTx/>
              <a:buAutoNum type="arabicPeriod"/>
            </a:pPr>
            <a:endParaRPr lang="ru-RU" altLang="ru-RU" sz="2000" dirty="0">
              <a:solidFill>
                <a:srgbClr val="000066"/>
              </a:solidFill>
              <a:cs typeface="Times New Roman" panose="02020603050405020304" pitchFamily="18" charset="0"/>
              <a:sym typeface="Symbol" panose="05050102010706020507" pitchFamily="18" charset="2"/>
            </a:endParaRPr>
          </a:p>
          <a:p>
            <a:pPr lvl="1" algn="just">
              <a:spcBef>
                <a:spcPct val="5000"/>
              </a:spcBef>
              <a:spcAft>
                <a:spcPct val="5000"/>
              </a:spcAft>
              <a:buFontTx/>
              <a:buAutoNum type="arabicPeriod"/>
            </a:pPr>
            <a:endParaRPr lang="ru-RU" altLang="ru-RU" sz="2000" dirty="0" smtClean="0">
              <a:solidFill>
                <a:srgbClr val="000066"/>
              </a:solidFill>
              <a:cs typeface="Times New Roman" panose="02020603050405020304" pitchFamily="18" charset="0"/>
              <a:sym typeface="Symbol" panose="05050102010706020507" pitchFamily="18" charset="2"/>
            </a:endParaRPr>
          </a:p>
          <a:p>
            <a:pPr lvl="1" algn="just">
              <a:spcBef>
                <a:spcPct val="5000"/>
              </a:spcBef>
              <a:spcAft>
                <a:spcPct val="5000"/>
              </a:spcAft>
              <a:buFontTx/>
              <a:buAutoNum type="arabicPeriod"/>
            </a:pPr>
            <a:endParaRPr lang="ru-RU" altLang="ru-RU" sz="2000" dirty="0">
              <a:solidFill>
                <a:srgbClr val="000066"/>
              </a:solidFill>
              <a:cs typeface="Times New Roman" panose="02020603050405020304" pitchFamily="18" charset="0"/>
              <a:sym typeface="Symbol" panose="05050102010706020507" pitchFamily="18" charset="2"/>
            </a:endParaRPr>
          </a:p>
          <a:p>
            <a:pPr lvl="1" algn="just">
              <a:spcBef>
                <a:spcPct val="5000"/>
              </a:spcBef>
              <a:spcAft>
                <a:spcPct val="5000"/>
              </a:spcAft>
              <a:buFontTx/>
              <a:buAutoNum type="arabicPeriod"/>
            </a:pPr>
            <a:endParaRPr lang="ru-RU" altLang="ru-RU" sz="2000" dirty="0" smtClean="0">
              <a:solidFill>
                <a:srgbClr val="000066"/>
              </a:solidFill>
              <a:cs typeface="Times New Roman" panose="02020603050405020304" pitchFamily="18" charset="0"/>
              <a:sym typeface="Symbol" panose="05050102010706020507" pitchFamily="18" charset="2"/>
            </a:endParaRPr>
          </a:p>
          <a:p>
            <a:pPr lvl="1" algn="just">
              <a:spcBef>
                <a:spcPct val="5000"/>
              </a:spcBef>
              <a:spcAft>
                <a:spcPct val="5000"/>
              </a:spcAft>
              <a:buFontTx/>
              <a:buAutoNum type="arabicPeriod"/>
            </a:pPr>
            <a:endParaRPr lang="ru-RU" altLang="ru-RU" sz="2000" dirty="0">
              <a:solidFill>
                <a:srgbClr val="000066"/>
              </a:solidFill>
              <a:cs typeface="Times New Roman" panose="02020603050405020304" pitchFamily="18" charset="0"/>
              <a:sym typeface="Symbol" panose="05050102010706020507" pitchFamily="18" charset="2"/>
            </a:endParaRPr>
          </a:p>
          <a:p>
            <a:pPr lvl="1" algn="just">
              <a:spcBef>
                <a:spcPct val="5000"/>
              </a:spcBef>
              <a:spcAft>
                <a:spcPct val="5000"/>
              </a:spcAft>
              <a:buFontTx/>
              <a:buAutoNum type="arabicPeriod"/>
            </a:pPr>
            <a:endParaRPr lang="ru-RU" altLang="ru-RU" sz="2000" dirty="0" smtClean="0">
              <a:solidFill>
                <a:srgbClr val="000066"/>
              </a:solidFill>
              <a:cs typeface="Times New Roman" panose="02020603050405020304" pitchFamily="18" charset="0"/>
              <a:sym typeface="Symbol" panose="05050102010706020507" pitchFamily="18" charset="2"/>
            </a:endParaRPr>
          </a:p>
          <a:p>
            <a:pPr lvl="1" algn="just">
              <a:spcBef>
                <a:spcPct val="5000"/>
              </a:spcBef>
              <a:spcAft>
                <a:spcPct val="5000"/>
              </a:spcAft>
              <a:buFontTx/>
              <a:buAutoNum type="arabicPeriod"/>
            </a:pPr>
            <a:endParaRPr lang="ru-RU" altLang="ru-RU" sz="2000" dirty="0">
              <a:solidFill>
                <a:srgbClr val="000066"/>
              </a:solidFill>
              <a:cs typeface="Times New Roman" panose="02020603050405020304" pitchFamily="18" charset="0"/>
              <a:sym typeface="Symbol" panose="05050102010706020507" pitchFamily="18" charset="2"/>
            </a:endParaRPr>
          </a:p>
          <a:p>
            <a:pPr lvl="1" algn="just">
              <a:spcBef>
                <a:spcPct val="5000"/>
              </a:spcBef>
              <a:spcAft>
                <a:spcPct val="5000"/>
              </a:spcAft>
              <a:buFontTx/>
              <a:buAutoNum type="arabicPeriod"/>
            </a:pPr>
            <a:endParaRPr lang="ru-RU" altLang="ru-RU" sz="2000" dirty="0" smtClean="0">
              <a:solidFill>
                <a:srgbClr val="000066"/>
              </a:solidFill>
              <a:cs typeface="Times New Roman" panose="02020603050405020304" pitchFamily="18" charset="0"/>
              <a:sym typeface="Symbol" panose="05050102010706020507" pitchFamily="18" charset="2"/>
            </a:endParaRPr>
          </a:p>
          <a:p>
            <a:pPr marL="0" lvl="1" indent="0" algn="just">
              <a:spcBef>
                <a:spcPct val="5000"/>
              </a:spcBef>
              <a:spcAft>
                <a:spcPct val="5000"/>
              </a:spcAft>
            </a:pPr>
            <a:r>
              <a:rPr lang="en-GB" altLang="ru-RU" sz="2000" b="1" smtClean="0">
                <a:solidFill>
                  <a:srgbClr val="000066"/>
                </a:solidFill>
                <a:cs typeface="Times New Roman" panose="02020603050405020304" pitchFamily="18" charset="0"/>
                <a:sym typeface="Symbol" panose="05050102010706020507" pitchFamily="18" charset="2"/>
              </a:rPr>
              <a:t>Theorem</a:t>
            </a:r>
            <a:r>
              <a:rPr lang="en-GB" altLang="ru-RU" sz="2000" smtClean="0">
                <a:solidFill>
                  <a:srgbClr val="000066"/>
                </a:solidFill>
                <a:cs typeface="Times New Roman" panose="02020603050405020304" pitchFamily="18" charset="0"/>
                <a:sym typeface="Symbol" panose="05050102010706020507" pitchFamily="18" charset="2"/>
              </a:rPr>
              <a:t>. </a:t>
            </a:r>
            <a:r>
              <a:rPr lang="en-GB" altLang="ru-RU" sz="2000" dirty="0">
                <a:solidFill>
                  <a:srgbClr val="000066"/>
                </a:solidFill>
                <a:cs typeface="Times New Roman" panose="02020603050405020304" pitchFamily="18" charset="0"/>
                <a:sym typeface="Symbol" panose="05050102010706020507" pitchFamily="18" charset="2"/>
              </a:rPr>
              <a:t>A rule </a:t>
            </a:r>
            <a:r>
              <a:rPr lang="en-US" altLang="ru-RU" sz="2000" smtClean="0">
                <a:solidFill>
                  <a:srgbClr val="000066"/>
                </a:solidFill>
                <a:cs typeface="Times New Roman" panose="02020603050405020304" pitchFamily="18" charset="0"/>
                <a:sym typeface="Symbol" panose="05050102010706020507" pitchFamily="18" charset="2"/>
              </a:rPr>
              <a:t>satisfy RMS</a:t>
            </a:r>
            <a:r>
              <a:rPr lang="en-GB" altLang="ru-RU" sz="2000" smtClean="0">
                <a:solidFill>
                  <a:srgbClr val="000066"/>
                </a:solidFill>
                <a:cs typeface="Times New Roman" panose="02020603050405020304" pitchFamily="18" charset="0"/>
                <a:sym typeface="Symbol" panose="05050102010706020507" pitchFamily="18" charset="2"/>
              </a:rPr>
              <a:t> </a:t>
            </a:r>
            <a:r>
              <a:rPr lang="en-US" altLang="ru-RU" sz="2000">
                <a:solidFill>
                  <a:srgbClr val="000066"/>
                </a:solidFill>
                <a:sym typeface="Symbol" panose="05050102010706020507" pitchFamily="18" charset="2"/>
              </a:rPr>
              <a:t>iff it is the leave of the </a:t>
            </a:r>
            <a:r>
              <a:rPr lang="en-US" altLang="ru-RU" sz="2000" smtClean="0">
                <a:solidFill>
                  <a:srgbClr val="000066"/>
                </a:solidFill>
                <a:sym typeface="Symbol" panose="05050102010706020507" pitchFamily="18" charset="2"/>
              </a:rPr>
              <a:t>SPI</a:t>
            </a:r>
            <a:r>
              <a:rPr lang="en-US" altLang="ru-RU" sz="2000">
                <a:solidFill>
                  <a:srgbClr val="000066"/>
                </a:solidFill>
                <a:cs typeface="Times New Roman" panose="02020603050405020304" pitchFamily="18" charset="0"/>
                <a:sym typeface="Symbol" panose="05050102010706020507" pitchFamily="18" charset="2"/>
              </a:rPr>
              <a:t>-inference</a:t>
            </a:r>
            <a:r>
              <a:rPr lang="en-US" altLang="ru-RU" sz="2000" smtClean="0">
                <a:solidFill>
                  <a:srgbClr val="000066"/>
                </a:solidFill>
                <a:sym typeface="Symbol" panose="05050102010706020507" pitchFamily="18" charset="2"/>
              </a:rPr>
              <a:t> </a:t>
            </a:r>
          </a:p>
          <a:p>
            <a:pPr marL="0" lvl="1" indent="0" algn="just">
              <a:spcBef>
                <a:spcPct val="5000"/>
              </a:spcBef>
              <a:spcAft>
                <a:spcPct val="5000"/>
              </a:spcAft>
            </a:pPr>
            <a:r>
              <a:rPr lang="en-US" altLang="ru-RU" sz="2000" dirty="0" smtClean="0">
                <a:solidFill>
                  <a:srgbClr val="000066"/>
                </a:solidFill>
                <a:sym typeface="Symbol" panose="05050102010706020507" pitchFamily="18" charset="2"/>
              </a:rPr>
              <a:t>tree and have a maximum of conditional probability.</a:t>
            </a:r>
            <a:endParaRPr lang="en-US" altLang="ru-RU" sz="2000" dirty="0">
              <a:solidFill>
                <a:srgbClr val="000066"/>
              </a:solidFill>
              <a:sym typeface="Symbol" panose="05050102010706020507" pitchFamily="18" charset="2"/>
            </a:endParaRPr>
          </a:p>
          <a:p>
            <a:pPr marL="0" lvl="1" indent="0" algn="just">
              <a:spcBef>
                <a:spcPct val="5000"/>
              </a:spcBef>
              <a:spcAft>
                <a:spcPct val="5000"/>
              </a:spcAft>
            </a:pPr>
            <a:r>
              <a:rPr lang="en-GB" altLang="ru-RU" sz="2000" smtClean="0">
                <a:solidFill>
                  <a:srgbClr val="000066"/>
                </a:solidFill>
                <a:cs typeface="Times New Roman" panose="02020603050405020304" pitchFamily="18" charset="0"/>
                <a:sym typeface="Symbol" panose="05050102010706020507" pitchFamily="18" charset="2"/>
              </a:rPr>
              <a:t>A rule that satisfy RMS is called Maximally Specific Causal Relation (MSCR)</a:t>
            </a:r>
          </a:p>
          <a:p>
            <a:pPr marL="0" lvl="1" indent="0" algn="just">
              <a:spcBef>
                <a:spcPct val="5000"/>
              </a:spcBef>
              <a:spcAft>
                <a:spcPct val="5000"/>
              </a:spcAft>
            </a:pPr>
            <a:r>
              <a:rPr lang="en-GB" altLang="ru-RU" sz="2000" b="1" dirty="0" smtClean="0">
                <a:solidFill>
                  <a:srgbClr val="000066"/>
                </a:solidFill>
                <a:cs typeface="Times New Roman" panose="02020603050405020304" pitchFamily="18" charset="0"/>
                <a:sym typeface="Symbol" panose="05050102010706020507" pitchFamily="18" charset="2"/>
              </a:rPr>
              <a:t>Theorem</a:t>
            </a:r>
            <a:r>
              <a:rPr lang="en-GB" altLang="ru-RU" sz="2000" dirty="0" smtClean="0">
                <a:solidFill>
                  <a:srgbClr val="000066"/>
                </a:solidFill>
                <a:cs typeface="Times New Roman" panose="02020603050405020304" pitchFamily="18" charset="0"/>
                <a:sym typeface="Symbol" panose="05050102010706020507" pitchFamily="18" charset="2"/>
              </a:rPr>
              <a:t>. </a:t>
            </a:r>
            <a:r>
              <a:rPr lang="en-US" sz="2000" smtClean="0">
                <a:solidFill>
                  <a:srgbClr val="000066"/>
                </a:solidFill>
                <a:latin typeface="Times New Roman"/>
              </a:rPr>
              <a:t>I‑S inference dased on </a:t>
            </a:r>
            <a:r>
              <a:rPr lang="en-GB" altLang="ru-RU" sz="2000">
                <a:solidFill>
                  <a:srgbClr val="000066"/>
                </a:solidFill>
                <a:cs typeface="Times New Roman" panose="02020603050405020304" pitchFamily="18" charset="0"/>
                <a:sym typeface="Symbol" panose="05050102010706020507" pitchFamily="18" charset="2"/>
              </a:rPr>
              <a:t>MSCR</a:t>
            </a:r>
            <a:r>
              <a:rPr lang="en-GB" altLang="ru-RU" sz="2000" smtClean="0">
                <a:solidFill>
                  <a:srgbClr val="000066"/>
                </a:solidFill>
                <a:cs typeface="Times New Roman" panose="02020603050405020304" pitchFamily="18" charset="0"/>
                <a:sym typeface="Symbol" panose="05050102010706020507" pitchFamily="18" charset="2"/>
              </a:rPr>
              <a:t> is consistent.</a:t>
            </a:r>
            <a:r>
              <a:rPr lang="ru-RU" sz="2000" smtClean="0">
                <a:solidFill>
                  <a:srgbClr val="990000"/>
                </a:solidFill>
                <a:cs typeface="Times New Roman" panose="02020603050405020304" pitchFamily="18" charset="0"/>
              </a:rPr>
              <a:t>                                   </a:t>
            </a:r>
            <a:endParaRPr lang="en-US" altLang="ru-RU" sz="2000">
              <a:solidFill>
                <a:srgbClr val="000066"/>
              </a:solidFill>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112674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3"/>
          <p:cNvSpPr txBox="1">
            <a:spLocks noChangeArrowheads="1"/>
          </p:cNvSpPr>
          <p:nvPr/>
        </p:nvSpPr>
        <p:spPr bwMode="auto">
          <a:xfrm>
            <a:off x="479376" y="4264745"/>
            <a:ext cx="11377264"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80975" eaLnBrk="0" hangingPunct="0">
              <a:defRPr sz="1600">
                <a:solidFill>
                  <a:srgbClr val="D80000"/>
                </a:solidFill>
                <a:latin typeface="Arial" pitchFamily="34" charset="0"/>
              </a:defRPr>
            </a:lvl1pPr>
            <a:lvl2pPr marL="742950" indent="-285750" eaLnBrk="0" hangingPunct="0">
              <a:defRPr sz="1600">
                <a:solidFill>
                  <a:srgbClr val="D80000"/>
                </a:solidFill>
                <a:latin typeface="Arial" pitchFamily="34" charset="0"/>
              </a:defRPr>
            </a:lvl2pPr>
            <a:lvl3pPr marL="1143000" indent="-228600" eaLnBrk="0" hangingPunct="0">
              <a:defRPr sz="1600">
                <a:solidFill>
                  <a:srgbClr val="D80000"/>
                </a:solidFill>
                <a:latin typeface="Arial" pitchFamily="34" charset="0"/>
              </a:defRPr>
            </a:lvl3pPr>
            <a:lvl4pPr marL="1600200" indent="-228600" eaLnBrk="0" hangingPunct="0">
              <a:defRPr sz="1600">
                <a:solidFill>
                  <a:srgbClr val="D80000"/>
                </a:solidFill>
                <a:latin typeface="Arial" pitchFamily="34" charset="0"/>
              </a:defRPr>
            </a:lvl4pPr>
            <a:lvl5pPr marL="2057400" indent="-228600" eaLnBrk="0" hangingPunct="0">
              <a:defRPr sz="1600">
                <a:solidFill>
                  <a:srgbClr val="D80000"/>
                </a:solidFill>
                <a:latin typeface="Arial" pitchFamily="34" charset="0"/>
              </a:defRPr>
            </a:lvl5pPr>
            <a:lvl6pPr marL="2514600" indent="-228600" eaLnBrk="0" fontAlgn="base" hangingPunct="0">
              <a:spcBef>
                <a:spcPct val="0"/>
              </a:spcBef>
              <a:spcAft>
                <a:spcPct val="0"/>
              </a:spcAft>
              <a:defRPr sz="1600">
                <a:solidFill>
                  <a:srgbClr val="D80000"/>
                </a:solidFill>
                <a:latin typeface="Arial" pitchFamily="34" charset="0"/>
              </a:defRPr>
            </a:lvl6pPr>
            <a:lvl7pPr marL="2971800" indent="-228600" eaLnBrk="0" fontAlgn="base" hangingPunct="0">
              <a:spcBef>
                <a:spcPct val="0"/>
              </a:spcBef>
              <a:spcAft>
                <a:spcPct val="0"/>
              </a:spcAft>
              <a:defRPr sz="1600">
                <a:solidFill>
                  <a:srgbClr val="D80000"/>
                </a:solidFill>
                <a:latin typeface="Arial" pitchFamily="34" charset="0"/>
              </a:defRPr>
            </a:lvl7pPr>
            <a:lvl8pPr marL="3429000" indent="-228600" eaLnBrk="0" fontAlgn="base" hangingPunct="0">
              <a:spcBef>
                <a:spcPct val="0"/>
              </a:spcBef>
              <a:spcAft>
                <a:spcPct val="0"/>
              </a:spcAft>
              <a:defRPr sz="1600">
                <a:solidFill>
                  <a:srgbClr val="D80000"/>
                </a:solidFill>
                <a:latin typeface="Arial" pitchFamily="34" charset="0"/>
              </a:defRPr>
            </a:lvl8pPr>
            <a:lvl9pPr marL="3886200" indent="-228600" eaLnBrk="0" fontAlgn="base" hangingPunct="0">
              <a:spcBef>
                <a:spcPct val="0"/>
              </a:spcBef>
              <a:spcAft>
                <a:spcPct val="0"/>
              </a:spcAft>
              <a:defRPr sz="1600">
                <a:solidFill>
                  <a:srgbClr val="D80000"/>
                </a:solidFill>
                <a:latin typeface="Arial" pitchFamily="34" charset="0"/>
              </a:defRPr>
            </a:lvl9pPr>
          </a:lstStyle>
          <a:p>
            <a:pPr>
              <a:spcAft>
                <a:spcPts val="600"/>
              </a:spcAft>
              <a:buClr>
                <a:srgbClr val="002060"/>
              </a:buClr>
            </a:pPr>
            <a:r>
              <a:rPr lang="en-US" sz="2000" dirty="0">
                <a:solidFill>
                  <a:srgbClr val="000066"/>
                </a:solidFill>
                <a:latin typeface="Times New Roman" pitchFamily="18" charset="0"/>
                <a:cs typeface="Times New Roman" pitchFamily="18" charset="0"/>
              </a:rPr>
              <a:t>The learning </a:t>
            </a:r>
            <a:r>
              <a:rPr lang="en-GB" altLang="ru-RU" sz="2000">
                <a:solidFill>
                  <a:srgbClr val="000066"/>
                </a:solidFill>
                <a:cs typeface="Times New Roman" panose="02020603050405020304" pitchFamily="18" charset="0"/>
                <a:sym typeface="Symbol" panose="05050102010706020507" pitchFamily="18" charset="2"/>
              </a:rPr>
              <a:t>MSCR </a:t>
            </a:r>
            <a:r>
              <a:rPr lang="en-US" sz="2000" smtClean="0">
                <a:solidFill>
                  <a:srgbClr val="000066"/>
                </a:solidFill>
                <a:latin typeface="Times New Roman" pitchFamily="18" charset="0"/>
                <a:cs typeface="Times New Roman" pitchFamily="18" charset="0"/>
              </a:rPr>
              <a:t>causal </a:t>
            </a:r>
            <a:r>
              <a:rPr lang="en-US" sz="2000" dirty="0">
                <a:solidFill>
                  <a:srgbClr val="000066"/>
                </a:solidFill>
                <a:latin typeface="Times New Roman" pitchFamily="18" charset="0"/>
                <a:cs typeface="Times New Roman" pitchFamily="18" charset="0"/>
              </a:rPr>
              <a:t>relations along the dendrites may be presented by semantic probabilistic inference – it add to the premise of causal relation all new features </a:t>
            </a:r>
            <a:r>
              <a:rPr lang="en-US" sz="2000">
                <a:solidFill>
                  <a:srgbClr val="000066"/>
                </a:solidFill>
                <a:latin typeface="Times New Roman" pitchFamily="18" charset="0"/>
                <a:cs typeface="Times New Roman" pitchFamily="18" charset="0"/>
              </a:rPr>
              <a:t>that </a:t>
            </a:r>
            <a:r>
              <a:rPr lang="en-US" sz="2000" smtClean="0">
                <a:solidFill>
                  <a:srgbClr val="000066"/>
                </a:solidFill>
                <a:latin typeface="Times New Roman" pitchFamily="18" charset="0"/>
                <a:cs typeface="Times New Roman" pitchFamily="18" charset="0"/>
              </a:rPr>
              <a:t>are increase </a:t>
            </a:r>
            <a:r>
              <a:rPr lang="en-US" sz="2000" dirty="0">
                <a:solidFill>
                  <a:srgbClr val="000066"/>
                </a:solidFill>
                <a:latin typeface="Times New Roman" pitchFamily="18" charset="0"/>
                <a:cs typeface="Times New Roman" pitchFamily="18" charset="0"/>
              </a:rPr>
              <a:t>the conditional probability of the goal feature G excitation.</a:t>
            </a:r>
          </a:p>
          <a:p>
            <a:pPr lvl="0" eaLnBrk="1" hangingPunct="1">
              <a:spcAft>
                <a:spcPts val="600"/>
              </a:spcAft>
              <a:buClr>
                <a:srgbClr val="002060"/>
              </a:buClr>
              <a:defRPr/>
            </a:pPr>
            <a:r>
              <a:rPr lang="en-US" altLang="ru-RU" sz="2000" b="1" i="1" dirty="0" smtClean="0">
                <a:solidFill>
                  <a:srgbClr val="A50021"/>
                </a:solidFill>
                <a:latin typeface="Times New Roman" pitchFamily="18" charset="0"/>
                <a:cs typeface="Times New Roman" pitchFamily="18" charset="0"/>
              </a:rPr>
              <a:t>The </a:t>
            </a:r>
            <a:r>
              <a:rPr lang="en-US" altLang="ru-RU" sz="2000" b="1" i="1" dirty="0">
                <a:solidFill>
                  <a:srgbClr val="A50021"/>
                </a:solidFill>
                <a:latin typeface="Times New Roman" pitchFamily="18" charset="0"/>
                <a:cs typeface="Times New Roman" pitchFamily="18" charset="0"/>
              </a:rPr>
              <a:t>first level of ensuring maximum accuracy of </a:t>
            </a:r>
            <a:r>
              <a:rPr lang="en-US" altLang="ru-RU" sz="2000" b="1" i="1" dirty="0" smtClean="0">
                <a:solidFill>
                  <a:srgbClr val="A50021"/>
                </a:solidFill>
                <a:latin typeface="Times New Roman" pitchFamily="18" charset="0"/>
                <a:cs typeface="Times New Roman" pitchFamily="18" charset="0"/>
              </a:rPr>
              <a:t>predictions</a:t>
            </a:r>
          </a:p>
          <a:p>
            <a:pPr lvl="0" eaLnBrk="1" hangingPunct="1">
              <a:spcAft>
                <a:spcPts val="600"/>
              </a:spcAft>
              <a:buClr>
                <a:srgbClr val="002060"/>
              </a:buClr>
              <a:defRPr/>
            </a:pPr>
            <a:r>
              <a:rPr kumimoji="0" lang="en-US" altLang="ru-RU" sz="1600" b="0" i="1" u="none" strike="noStrike" kern="1200" cap="none" spc="0" normalizeH="0" baseline="0" noProof="0" dirty="0" err="1" smtClean="0">
                <a:ln>
                  <a:noFill/>
                </a:ln>
                <a:solidFill>
                  <a:srgbClr val="000066"/>
                </a:solidFill>
                <a:effectLst/>
                <a:uLnTx/>
                <a:uFillTx/>
                <a:latin typeface="Times New Roman" pitchFamily="18" charset="0"/>
                <a:ea typeface="+mn-ea"/>
                <a:cs typeface="Times New Roman" pitchFamily="18" charset="0"/>
              </a:rPr>
              <a:t>Vityaev</a:t>
            </a:r>
            <a:r>
              <a:rPr kumimoji="0" lang="en-US" altLang="ru-RU" sz="1600" b="0" i="1" u="none" strike="noStrike" kern="1200" cap="none" spc="0" normalizeH="0" baseline="0" noProof="0" dirty="0" smtClean="0">
                <a:ln>
                  <a:noFill/>
                </a:ln>
                <a:solidFill>
                  <a:srgbClr val="000066"/>
                </a:solidFill>
                <a:effectLst/>
                <a:uLnTx/>
                <a:uFillTx/>
                <a:latin typeface="Times New Roman" pitchFamily="18" charset="0"/>
                <a:ea typeface="+mn-ea"/>
                <a:cs typeface="Times New Roman" pitchFamily="18" charset="0"/>
              </a:rPr>
              <a:t> </a:t>
            </a:r>
            <a:r>
              <a:rPr kumimoji="0" lang="en-US" altLang="ru-RU" sz="1600" b="0" i="1"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rPr>
              <a:t>E.E. A formal model of neuron that provides consistent predictions // Biologically Inspired Cognitive Architectures 2012. Proceedings of the Third Annual Meeting of the BICA Society. In Advances in Intelligent Systems and Computing, v.196, Springer. 2013, pp. 339-344.</a:t>
            </a:r>
            <a:endParaRPr kumimoji="0" lang="ru-RU" altLang="ru-RU" sz="1600" b="0" i="1" u="none" strike="noStrike" kern="1200" cap="none" spc="0" normalizeH="0" baseline="0" noProof="0" dirty="0">
              <a:ln>
                <a:noFill/>
              </a:ln>
              <a:solidFill>
                <a:srgbClr val="000066"/>
              </a:solidFill>
              <a:effectLst/>
              <a:uLnTx/>
              <a:uFillTx/>
              <a:latin typeface="Times New Roman" pitchFamily="18" charset="0"/>
              <a:ea typeface="+mn-ea"/>
              <a:cs typeface="Times New Roman" pitchFamily="18" charset="0"/>
            </a:endParaRPr>
          </a:p>
        </p:txBody>
      </p:sp>
      <p:sp>
        <p:nvSpPr>
          <p:cNvPr id="1029" name="Text Box 8"/>
          <p:cNvSpPr txBox="1">
            <a:spLocks noChangeArrowheads="1"/>
          </p:cNvSpPr>
          <p:nvPr/>
        </p:nvSpPr>
        <p:spPr bwMode="auto">
          <a:xfrm>
            <a:off x="119336" y="166280"/>
            <a:ext cx="11881320" cy="400110"/>
          </a:xfrm>
          <a:prstGeom prst="rect">
            <a:avLst/>
          </a:prstGeom>
          <a:noFill/>
          <a:ln w="9525">
            <a:noFill/>
            <a:miter lim="800000"/>
            <a:headEnd/>
            <a:tailEnd/>
          </a:ln>
        </p:spPr>
        <p:txBody>
          <a:bodyPr wrap="square">
            <a:spAutoFit/>
          </a:bodyPr>
          <a:lstStyle/>
          <a:p>
            <a:pPr lvl="0" algn="ctr" eaLnBrk="1" hangingPunct="1">
              <a:spcBef>
                <a:spcPct val="50000"/>
              </a:spcBef>
              <a:defRPr/>
            </a:pPr>
            <a:r>
              <a:rPr lang="en-US" sz="2000" b="1" kern="0" dirty="0">
                <a:solidFill>
                  <a:srgbClr val="C00000"/>
                </a:solidFill>
                <a:latin typeface="Times New Roman" pitchFamily="18" charset="0"/>
                <a:ea typeface="Arial Unicode MS" pitchFamily="34" charset="-128"/>
                <a:cs typeface="Arial Unicode MS" pitchFamily="34" charset="-128"/>
              </a:rPr>
              <a:t>Semantic probabilistic inference </a:t>
            </a:r>
            <a:r>
              <a:rPr lang="en-US" sz="2000" b="1" kern="0" dirty="0" smtClean="0">
                <a:solidFill>
                  <a:srgbClr val="C00000"/>
                </a:solidFill>
                <a:latin typeface="Times New Roman" pitchFamily="18" charset="0"/>
                <a:ea typeface="Arial Unicode MS" pitchFamily="34" charset="-128"/>
                <a:cs typeface="Arial Unicode MS" pitchFamily="34" charset="-128"/>
              </a:rPr>
              <a:t>may be presented as </a:t>
            </a:r>
            <a:r>
              <a:rPr lang="en-US" sz="2000" b="1" kern="0" dirty="0">
                <a:solidFill>
                  <a:srgbClr val="C00000"/>
                </a:solidFill>
                <a:latin typeface="Times New Roman" pitchFamily="18" charset="0"/>
                <a:ea typeface="Arial Unicode MS" pitchFamily="34" charset="-128"/>
                <a:cs typeface="Arial Unicode MS" pitchFamily="34" charset="-128"/>
              </a:rPr>
              <a:t>a formal model of a neuron satisfying the Hebb rule</a:t>
            </a:r>
            <a:endParaRPr kumimoji="0" lang="ru-RU" sz="2000" b="1" i="0" u="none" strike="noStrike" kern="0" cap="none" spc="0" normalizeH="0" baseline="0" noProof="0" dirty="0">
              <a:ln>
                <a:noFill/>
              </a:ln>
              <a:solidFill>
                <a:srgbClr val="C00000"/>
              </a:solidFill>
              <a:effectLst/>
              <a:uLnTx/>
              <a:uFillTx/>
              <a:latin typeface="Times New Roman" pitchFamily="18" charset="0"/>
              <a:ea typeface="Arial Unicode MS" pitchFamily="34" charset="-128"/>
              <a:cs typeface="Arial Unicode MS" pitchFamily="34" charset="-128"/>
            </a:endParaRPr>
          </a:p>
        </p:txBody>
      </p:sp>
      <p:graphicFrame>
        <p:nvGraphicFramePr>
          <p:cNvPr id="14338" name="Object 19"/>
          <p:cNvGraphicFramePr>
            <a:graphicFrameLocks noChangeAspect="1"/>
          </p:cNvGraphicFramePr>
          <p:nvPr/>
        </p:nvGraphicFramePr>
        <p:xfrm>
          <a:off x="4656138" y="765175"/>
          <a:ext cx="1689100" cy="330200"/>
        </p:xfrm>
        <a:graphic>
          <a:graphicData uri="http://schemas.openxmlformats.org/presentationml/2006/ole">
            <mc:AlternateContent xmlns:mc="http://schemas.openxmlformats.org/markup-compatibility/2006">
              <mc:Choice xmlns:v="urn:schemas-microsoft-com:vml" Requires="v">
                <p:oleObj spid="_x0000_s3100" name="Equation" r:id="rId4" imgW="1689100" imgH="330200" progId="Equation.DSMT4">
                  <p:embed/>
                </p:oleObj>
              </mc:Choice>
              <mc:Fallback>
                <p:oleObj name="Equation" r:id="rId4" imgW="1689100" imgH="330200" progId="Equation.DSMT4">
                  <p:embed/>
                  <p:pic>
                    <p:nvPicPr>
                      <p:cNvPr id="14338"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138" y="765175"/>
                        <a:ext cx="1689100" cy="330200"/>
                      </a:xfrm>
                      <a:prstGeom prst="rect">
                        <a:avLst/>
                      </a:prstGeom>
                      <a:solidFill>
                        <a:schemeClr val="bg1"/>
                      </a:solidFill>
                      <a:ln w="9525">
                        <a:solidFill>
                          <a:schemeClr val="bg1"/>
                        </a:solidFill>
                        <a:miter lim="800000"/>
                        <a:headEnd/>
                        <a:tailEnd/>
                      </a:ln>
                    </p:spPr>
                  </p:pic>
                </p:oleObj>
              </mc:Fallback>
            </mc:AlternateContent>
          </a:graphicData>
        </a:graphic>
      </p:graphicFrame>
      <p:graphicFrame>
        <p:nvGraphicFramePr>
          <p:cNvPr id="14339" name="Object 20"/>
          <p:cNvGraphicFramePr>
            <a:graphicFrameLocks noChangeAspect="1"/>
          </p:cNvGraphicFramePr>
          <p:nvPr/>
        </p:nvGraphicFramePr>
        <p:xfrm>
          <a:off x="5519738" y="1916113"/>
          <a:ext cx="1739900" cy="330200"/>
        </p:xfrm>
        <a:graphic>
          <a:graphicData uri="http://schemas.openxmlformats.org/presentationml/2006/ole">
            <mc:AlternateContent xmlns:mc="http://schemas.openxmlformats.org/markup-compatibility/2006">
              <mc:Choice xmlns:v="urn:schemas-microsoft-com:vml" Requires="v">
                <p:oleObj spid="_x0000_s3101" name="Equation" r:id="rId6" imgW="1739900" imgH="330200" progId="Equation.DSMT4">
                  <p:embed/>
                </p:oleObj>
              </mc:Choice>
              <mc:Fallback>
                <p:oleObj name="Equation" r:id="rId6" imgW="1739900" imgH="330200" progId="Equation.DSMT4">
                  <p:embed/>
                  <p:pic>
                    <p:nvPicPr>
                      <p:cNvPr id="14339"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9738" y="1916113"/>
                        <a:ext cx="1739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342" name="Group 6"/>
          <p:cNvGrpSpPr>
            <a:grpSpLocks/>
          </p:cNvGrpSpPr>
          <p:nvPr/>
        </p:nvGrpSpPr>
        <p:grpSpPr bwMode="auto">
          <a:xfrm>
            <a:off x="2423592" y="566390"/>
            <a:ext cx="6757988" cy="3738562"/>
            <a:chOff x="1729" y="1151"/>
            <a:chExt cx="9353" cy="5887"/>
          </a:xfrm>
        </p:grpSpPr>
        <p:pic>
          <p:nvPicPr>
            <p:cNvPr id="14343" name="Picture 7" descr="Neuron_Kotenki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9" y="1151"/>
              <a:ext cx="9353" cy="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 Box 8"/>
            <p:cNvSpPr txBox="1">
              <a:spLocks noChangeArrowheads="1"/>
            </p:cNvSpPr>
            <p:nvPr/>
          </p:nvSpPr>
          <p:spPr bwMode="auto">
            <a:xfrm>
              <a:off x="1981" y="3064"/>
              <a:ext cx="311" cy="3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sz="1600">
                  <a:solidFill>
                    <a:srgbClr val="D80000"/>
                  </a:solidFill>
                  <a:latin typeface="Arial" pitchFamily="34" charset="0"/>
                </a:defRPr>
              </a:lvl1pPr>
              <a:lvl2pPr marL="742950" indent="-285750" eaLnBrk="0" hangingPunct="0">
                <a:defRPr sz="1600">
                  <a:solidFill>
                    <a:srgbClr val="D80000"/>
                  </a:solidFill>
                  <a:latin typeface="Arial" pitchFamily="34" charset="0"/>
                </a:defRPr>
              </a:lvl2pPr>
              <a:lvl3pPr marL="1143000" indent="-228600" eaLnBrk="0" hangingPunct="0">
                <a:defRPr sz="1600">
                  <a:solidFill>
                    <a:srgbClr val="D80000"/>
                  </a:solidFill>
                  <a:latin typeface="Arial" pitchFamily="34" charset="0"/>
                </a:defRPr>
              </a:lvl3pPr>
              <a:lvl4pPr marL="1600200" indent="-228600" eaLnBrk="0" hangingPunct="0">
                <a:defRPr sz="1600">
                  <a:solidFill>
                    <a:srgbClr val="D80000"/>
                  </a:solidFill>
                  <a:latin typeface="Arial" pitchFamily="34" charset="0"/>
                </a:defRPr>
              </a:lvl4pPr>
              <a:lvl5pPr marL="2057400" indent="-228600" eaLnBrk="0" hangingPunct="0">
                <a:defRPr sz="1600">
                  <a:solidFill>
                    <a:srgbClr val="D80000"/>
                  </a:solidFill>
                  <a:latin typeface="Arial" pitchFamily="34" charset="0"/>
                </a:defRPr>
              </a:lvl5pPr>
              <a:lvl6pPr marL="2514600" indent="-228600" eaLnBrk="0" fontAlgn="base" hangingPunct="0">
                <a:spcBef>
                  <a:spcPct val="0"/>
                </a:spcBef>
                <a:spcAft>
                  <a:spcPct val="0"/>
                </a:spcAft>
                <a:defRPr sz="1600">
                  <a:solidFill>
                    <a:srgbClr val="D80000"/>
                  </a:solidFill>
                  <a:latin typeface="Arial" pitchFamily="34" charset="0"/>
                </a:defRPr>
              </a:lvl6pPr>
              <a:lvl7pPr marL="2971800" indent="-228600" eaLnBrk="0" fontAlgn="base" hangingPunct="0">
                <a:spcBef>
                  <a:spcPct val="0"/>
                </a:spcBef>
                <a:spcAft>
                  <a:spcPct val="0"/>
                </a:spcAft>
                <a:defRPr sz="1600">
                  <a:solidFill>
                    <a:srgbClr val="D80000"/>
                  </a:solidFill>
                  <a:latin typeface="Arial" pitchFamily="34" charset="0"/>
                </a:defRPr>
              </a:lvl7pPr>
              <a:lvl8pPr marL="3429000" indent="-228600" eaLnBrk="0" fontAlgn="base" hangingPunct="0">
                <a:spcBef>
                  <a:spcPct val="0"/>
                </a:spcBef>
                <a:spcAft>
                  <a:spcPct val="0"/>
                </a:spcAft>
                <a:defRPr sz="1600">
                  <a:solidFill>
                    <a:srgbClr val="D80000"/>
                  </a:solidFill>
                  <a:latin typeface="Arial" pitchFamily="34" charset="0"/>
                </a:defRPr>
              </a:lvl8pPr>
              <a:lvl9pPr marL="3886200" indent="-228600" eaLnBrk="0" fontAlgn="base" hangingPunct="0">
                <a:spcBef>
                  <a:spcPct val="0"/>
                </a:spcBef>
                <a:spcAft>
                  <a:spcPct val="0"/>
                </a:spcAft>
                <a:defRPr sz="1600">
                  <a:solidFill>
                    <a:srgbClr val="D80000"/>
                  </a:solidFill>
                  <a:latin typeface="Arial" pitchFamily="34" charset="0"/>
                </a:defRPr>
              </a:lvl9p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ru-RU" sz="1400" b="0" i="0" u="none" strike="noStrike" kern="1200" cap="none" spc="0" normalizeH="0" baseline="0" noProof="0">
                  <a:ln>
                    <a:noFill/>
                  </a:ln>
                  <a:solidFill>
                    <a:srgbClr val="000000"/>
                  </a:solidFill>
                  <a:effectLst/>
                  <a:uLnTx/>
                  <a:uFillTx/>
                  <a:latin typeface="Times New Roman" pitchFamily="18" charset="0"/>
                  <a:ea typeface="+mn-ea"/>
                  <a:cs typeface="Arial" pitchFamily="34" charset="0"/>
                </a:rPr>
                <a:t>G</a:t>
              </a:r>
              <a:endParaRPr kumimoji="0" lang="ru-RU" altLang="ru-RU" sz="1800" b="0"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grpSp>
    </p:spTree>
    <p:extLst>
      <p:ext uri="{BB962C8B-B14F-4D97-AF65-F5344CB8AC3E}">
        <p14:creationId xmlns:p14="http://schemas.microsoft.com/office/powerpoint/2010/main" val="2974355038"/>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Оформление по умолчанию">
  <a:themeElements>
    <a:clrScheme name="Оформление по умолчанию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
        <a:cs typeface=""/>
      </a:majorFont>
      <a:minorFont>
        <a:latin typeface="Times New Roman"/>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rgbClr val="D8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rgbClr val="D80000"/>
            </a:solidFill>
            <a:effectLst/>
            <a:latin typeface="Arial" pitchFamily="34" charset="0"/>
          </a:defRPr>
        </a:defPPr>
      </a:lstStyle>
    </a:lnDef>
  </a:objectDefaults>
  <a:extraClrSchemeLst>
    <a:extraClrScheme>
      <a:clrScheme name="Оформление по умолчанию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Оформление по умолчанию">
  <a:themeElements>
    <a:clrScheme name="Оформление по умолчанию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Оформление по умолчанию">
      <a:majorFont>
        <a:latin typeface="Times New Roman"/>
        <a:ea typeface=""/>
        <a:cs typeface=""/>
      </a:majorFont>
      <a:minorFont>
        <a:latin typeface="Times New Roman"/>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rgbClr val="D8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rgbClr val="D80000"/>
            </a:solidFill>
            <a:effectLst/>
            <a:latin typeface="Arial" charset="0"/>
          </a:defRPr>
        </a:defPPr>
      </a:lstStyle>
    </a:lnDef>
  </a:objectDefaults>
  <a:extraClrSchemeLst>
    <a:extraClrScheme>
      <a:clrScheme name="Оформление по умолчанию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Оформление по умолчанию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53056</TotalTime>
  <Words>3208</Words>
  <Application>Microsoft Office PowerPoint</Application>
  <PresentationFormat>Широкоэкранный</PresentationFormat>
  <Paragraphs>332</Paragraphs>
  <Slides>31</Slides>
  <Notes>27</Notes>
  <HiddenSlides>0</HiddenSlides>
  <MMClips>2</MMClips>
  <ScaleCrop>false</ScaleCrop>
  <HeadingPairs>
    <vt:vector size="8" baseType="variant">
      <vt:variant>
        <vt:lpstr>Использованные шрифты</vt:lpstr>
      </vt:variant>
      <vt:variant>
        <vt:i4>7</vt:i4>
      </vt:variant>
      <vt:variant>
        <vt:lpstr>Тема</vt:lpstr>
      </vt:variant>
      <vt:variant>
        <vt:i4>8</vt:i4>
      </vt:variant>
      <vt:variant>
        <vt:lpstr>Внедренные серверы OLE</vt:lpstr>
      </vt:variant>
      <vt:variant>
        <vt:i4>3</vt:i4>
      </vt:variant>
      <vt:variant>
        <vt:lpstr>Заголовки слайдов</vt:lpstr>
      </vt:variant>
      <vt:variant>
        <vt:i4>31</vt:i4>
      </vt:variant>
    </vt:vector>
  </HeadingPairs>
  <TitlesOfParts>
    <vt:vector size="49" baseType="lpstr">
      <vt:lpstr>Arial</vt:lpstr>
      <vt:lpstr>Lucida Sans Unicode</vt:lpstr>
      <vt:lpstr>Times New Roman</vt:lpstr>
      <vt:lpstr>Calibri</vt:lpstr>
      <vt:lpstr>Arial Unicode MS</vt:lpstr>
      <vt:lpstr>MS Mincho</vt:lpstr>
      <vt:lpstr>Symbol</vt:lpstr>
      <vt:lpstr>Default Design</vt:lpstr>
      <vt:lpstr>5_Оформление по умолчанию</vt:lpstr>
      <vt:lpstr>4_Оформление по умолчанию</vt:lpstr>
      <vt:lpstr>6_Default Design</vt:lpstr>
      <vt:lpstr>1_Default Design</vt:lpstr>
      <vt:lpstr>5_Default Design</vt:lpstr>
      <vt:lpstr>2_Default Design</vt:lpstr>
      <vt:lpstr>3_Default Design</vt:lpstr>
      <vt:lpstr>Document</vt:lpstr>
      <vt:lpstr>Picture</vt:lpstr>
      <vt:lpstr>Equation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FUNCTIONAL SYSTEMS OPERATION SCHEME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Formal concept analysis</vt:lpstr>
      <vt:lpstr>Probabilistic generalization of formal concepts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Home 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discovery</dc:creator>
  <cp:lastModifiedBy>USER</cp:lastModifiedBy>
  <cp:revision>1246</cp:revision>
  <dcterms:created xsi:type="dcterms:W3CDTF">2006-06-02T18:10:26Z</dcterms:created>
  <dcterms:modified xsi:type="dcterms:W3CDTF">2025-03-23T02:33:50Z</dcterms:modified>
</cp:coreProperties>
</file>